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3" r:id="rId4"/>
    <p:sldId id="263" r:id="rId5"/>
    <p:sldId id="264" r:id="rId6"/>
    <p:sldId id="265" r:id="rId7"/>
    <p:sldId id="266" r:id="rId8"/>
    <p:sldId id="268" r:id="rId9"/>
    <p:sldId id="267" r:id="rId10"/>
    <p:sldId id="270" r:id="rId11"/>
    <p:sldId id="271" r:id="rId12"/>
    <p:sldId id="269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8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5CC-6623-4E7E-A8E1-78FFAB0D4A7D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783C-BF4D-4E83-9FC8-A7817AEC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.umich.edu/event/academic-innovation-initiative-kickoff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acultysenatechair@umich.edu" TargetMode="External"/><Relationship Id="rId3" Type="http://schemas.openxmlformats.org/officeDocument/2006/relationships/hyperlink" Target="https://facultysenate.umich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Next Assembly </a:t>
            </a:r>
            <a:r>
              <a:rPr lang="en-US" dirty="0" smtClean="0"/>
              <a:t>Meeting—</a:t>
            </a:r>
            <a:r>
              <a:rPr lang="en-US" dirty="0" err="1" smtClean="0"/>
              <a:t>Regental</a:t>
            </a:r>
            <a:r>
              <a:rPr lang="en-US" dirty="0" smtClean="0"/>
              <a:t> Candidates Forum, Mon October 24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trike="sngStrike" dirty="0"/>
              <a:t>CIC </a:t>
            </a:r>
            <a:r>
              <a:rPr lang="en-US" dirty="0"/>
              <a:t>Big10 Academic Alliance Gov. Leadership Conf. 9/28-30, Lansing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Rollout of DEI Plan</a:t>
            </a:r>
          </a:p>
          <a:p>
            <a:endParaRPr lang="en-US" dirty="0" smtClean="0"/>
          </a:p>
          <a:p>
            <a:endParaRPr lang="en-US" sz="1300" dirty="0" smtClean="0"/>
          </a:p>
          <a:p>
            <a:r>
              <a:rPr lang="en-US" dirty="0" smtClean="0">
                <a:hlinkClick r:id="rId2"/>
              </a:rPr>
              <a:t>Academic Innovation Initiative Kickoff</a:t>
            </a:r>
            <a:r>
              <a:rPr lang="en-US" dirty="0" smtClean="0"/>
              <a:t> 2-5p </a:t>
            </a:r>
            <a:r>
              <a:rPr lang="en-US" dirty="0" err="1" smtClean="0"/>
              <a:t>Th</a:t>
            </a:r>
            <a:r>
              <a:rPr lang="en-US" dirty="0" smtClean="0"/>
              <a:t> Sept 29, Alumni </a:t>
            </a:r>
            <a:r>
              <a:rPr lang="en-US" dirty="0" err="1" smtClean="0"/>
              <a:t>Ctr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(SACUA is seeking volunteers!)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President’s Leadership Breakfast, Oct 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990850"/>
            <a:ext cx="2266950" cy="1245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22" y="4843462"/>
            <a:ext cx="1746478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57188"/>
            <a:ext cx="9144000" cy="154305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10125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2594" y="2257425"/>
            <a:ext cx="8786813" cy="418545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No explicit relationship</a:t>
            </a:r>
          </a:p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3 faculty handbooks</a:t>
            </a:r>
          </a:p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3 Provosts</a:t>
            </a:r>
          </a:p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Regents' Bylaws do not detail fac. governance structure for D/F</a:t>
            </a:r>
          </a:p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Vast increase in lecturers at D/F</a:t>
            </a:r>
          </a:p>
          <a:p>
            <a:pPr marL="535762" indent="-535762">
              <a:lnSpc>
                <a:spcPct val="92800"/>
              </a:lnSpc>
              <a:buFont typeface="Calibri"/>
              <a:buChar char="•"/>
            </a:pPr>
            <a:r>
              <a:rPr lang="en-US" sz="4078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Unclear derivative authority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768703"/>
            <a:ext cx="9144000" cy="85725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>
                <a:solidFill>
                  <a:srgbClr val="FFFFFF"/>
                </a:solidFill>
                <a:latin typeface="Calibri"/>
              </a:rPr>
              <a:t>cc: Gatesee - https://www.flickr.com/photos/17919943@N02</a:t>
            </a:r>
          </a:p>
        </p:txBody>
      </p:sp>
    </p:spTree>
    <p:extLst>
      <p:ext uri="{BB962C8B-B14F-4D97-AF65-F5344CB8AC3E}">
        <p14:creationId xmlns:p14="http://schemas.microsoft.com/office/powerpoint/2010/main" val="1400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57188"/>
            <a:ext cx="9144000" cy="1114425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7312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Recommendation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2594" y="1828800"/>
            <a:ext cx="8786813" cy="4144304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86400"/>
              </a:lnSpc>
            </a:pP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This </a:t>
            </a: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body establish a task force to consider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:</a:t>
            </a:r>
          </a:p>
          <a:p>
            <a:pPr>
              <a:lnSpc>
                <a:spcPct val="86400"/>
              </a:lnSpc>
            </a:pPr>
            <a:endParaRPr lang="en-US" sz="240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>
              <a:lnSpc>
                <a:spcPct val="86400"/>
              </a:lnSpc>
            </a:pP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	1</a:t>
            </a: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. R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elationship </a:t>
            </a: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of faculty governance at D/F &amp; the University Faculty Senate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;</a:t>
            </a:r>
          </a:p>
          <a:p>
            <a:pPr>
              <a:lnSpc>
                <a:spcPct val="86400"/>
              </a:lnSpc>
            </a:pPr>
            <a:endParaRPr lang="en-US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>
              <a:lnSpc>
                <a:spcPct val="86400"/>
              </a:lnSpc>
            </a:pP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	2</a:t>
            </a: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. A core U-wide faculty handbook with discrete campus supplements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;</a:t>
            </a:r>
          </a:p>
          <a:p>
            <a:pPr>
              <a:lnSpc>
                <a:spcPct val="86400"/>
              </a:lnSpc>
            </a:pPr>
            <a:endParaRPr lang="en-US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>
              <a:lnSpc>
                <a:spcPct val="86400"/>
              </a:lnSpc>
            </a:pP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	3</a:t>
            </a: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. Recommendations of ways &amp; means to support &amp; strengthen governance at D/F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.</a:t>
            </a:r>
          </a:p>
          <a:p>
            <a:pPr>
              <a:lnSpc>
                <a:spcPct val="86400"/>
              </a:lnSpc>
            </a:pPr>
            <a:endParaRPr lang="en-US" sz="3797" dirty="0" smtClean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>
              <a:lnSpc>
                <a:spcPct val="86400"/>
              </a:lnSpc>
            </a:pPr>
            <a:r>
              <a:rPr lang="en-US" sz="3797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</a:t>
            </a:r>
            <a:r>
              <a:rPr lang="en-US" sz="3797" dirty="0" smtClean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    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Q9: Should we consider forming a 3 Campus task force for UMFG coordination &amp; support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768703"/>
            <a:ext cx="9144000" cy="85725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>
                <a:solidFill>
                  <a:srgbClr val="FFFFFF"/>
                </a:solidFill>
                <a:latin typeface="Calibri"/>
              </a:rPr>
              <a:t>cc: National Assembly For Wales / Cynulliad Cymru - https://www.flickr.com/photos/39069511@N03</a:t>
            </a:r>
          </a:p>
        </p:txBody>
      </p:sp>
    </p:spTree>
    <p:extLst>
      <p:ext uri="{BB962C8B-B14F-4D97-AF65-F5344CB8AC3E}">
        <p14:creationId xmlns:p14="http://schemas.microsoft.com/office/powerpoint/2010/main" val="1210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Tale of </a:t>
            </a:r>
            <a:r>
              <a:rPr lang="en-US" dirty="0" smtClean="0">
                <a:solidFill>
                  <a:schemeClr val="tx2"/>
                </a:solidFill>
              </a:rPr>
              <a:t>Two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0" lvl="4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			</a:t>
            </a:r>
            <a:r>
              <a:rPr lang="en-US" sz="3200" dirty="0" smtClean="0">
                <a:solidFill>
                  <a:schemeClr val="tx2"/>
                </a:solidFill>
              </a:rPr>
              <a:t>East Lansing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Senate:</a:t>
            </a:r>
            <a:endParaRPr lang="en-US" dirty="0" smtClean="0"/>
          </a:p>
          <a:p>
            <a:pPr lvl="1"/>
            <a:r>
              <a:rPr lang="en-US" dirty="0" smtClean="0"/>
              <a:t>control </a:t>
            </a:r>
            <a:r>
              <a:rPr lang="en-US" dirty="0"/>
              <a:t>of the University </a:t>
            </a:r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leadership </a:t>
            </a:r>
            <a:r>
              <a:rPr lang="en-US" dirty="0" smtClean="0"/>
              <a:t>in </a:t>
            </a:r>
            <a:r>
              <a:rPr lang="en-US" dirty="0"/>
              <a:t>faculty policies, procedures, tenure, salaries/ compensation and faculty </a:t>
            </a:r>
            <a:r>
              <a:rPr lang="en-US" dirty="0" smtClean="0"/>
              <a:t>life</a:t>
            </a:r>
          </a:p>
          <a:p>
            <a:r>
              <a:rPr lang="en-US" dirty="0">
                <a:solidFill>
                  <a:srgbClr val="002060"/>
                </a:solidFill>
              </a:rPr>
              <a:t>Faculty </a:t>
            </a:r>
            <a:r>
              <a:rPr lang="en-US" dirty="0" smtClean="0">
                <a:solidFill>
                  <a:srgbClr val="002060"/>
                </a:solidFill>
              </a:rPr>
              <a:t>(&amp; Student) Liaison </a:t>
            </a:r>
            <a:r>
              <a:rPr lang="en-US" dirty="0">
                <a:solidFill>
                  <a:srgbClr val="002060"/>
                </a:solidFill>
              </a:rPr>
              <a:t>Committee to the MSU Board of </a:t>
            </a:r>
            <a:r>
              <a:rPr lang="en-US" dirty="0" smtClean="0">
                <a:solidFill>
                  <a:srgbClr val="002060"/>
                </a:solidFill>
              </a:rPr>
              <a:t>Trustees</a:t>
            </a:r>
          </a:p>
          <a:p>
            <a:pPr lvl="1"/>
            <a:r>
              <a:rPr lang="en-US" dirty="0" smtClean="0"/>
              <a:t>“Non voting member”</a:t>
            </a:r>
          </a:p>
          <a:p>
            <a:pPr lvl="1"/>
            <a:r>
              <a:rPr lang="en-US" dirty="0" smtClean="0"/>
              <a:t> Seat at table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Q10: Should we consider asking for a Faculty “seat at the table”?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Q11: Should we consider asking for equivalent voice to students?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Tale of </a:t>
            </a:r>
            <a:r>
              <a:rPr lang="en-US" dirty="0" smtClean="0">
                <a:solidFill>
                  <a:schemeClr val="tx2"/>
                </a:solidFill>
              </a:rPr>
              <a:t>Two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9244"/>
            <a:ext cx="11811000" cy="4729163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/>
              <a:t>	</a:t>
            </a:r>
            <a:r>
              <a:rPr lang="en-US" sz="3200" dirty="0" smtClean="0"/>
              <a:t>Champaign/Urbana</a:t>
            </a:r>
            <a:endParaRPr lang="en-US" dirty="0" smtClean="0"/>
          </a:p>
          <a:p>
            <a:r>
              <a:rPr lang="en-US" dirty="0" smtClean="0"/>
              <a:t>Shared Governance  					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Q12: Should we consider?                                                                 </a:t>
            </a:r>
          </a:p>
          <a:p>
            <a:r>
              <a:rPr lang="en-US" dirty="0" smtClean="0"/>
              <a:t>This Senate picked the chancellor search committee</a:t>
            </a:r>
          </a:p>
          <a:p>
            <a:r>
              <a:rPr lang="en-US" dirty="0" smtClean="0"/>
              <a:t>Determines requirements for admission &amp; degrees</a:t>
            </a:r>
          </a:p>
          <a:p>
            <a:r>
              <a:rPr lang="en-US" dirty="0" smtClean="0"/>
              <a:t>200 faculty members/50 students/8 Academic Staff</a:t>
            </a:r>
          </a:p>
          <a:p>
            <a:r>
              <a:rPr lang="en-US" dirty="0" smtClean="0"/>
              <a:t>Require training in Open Meetings Act</a:t>
            </a:r>
          </a:p>
          <a:p>
            <a:r>
              <a:rPr lang="en-US" dirty="0" smtClean="0"/>
              <a:t>Have Parliamentarian					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Q13: Should we consider? </a:t>
            </a:r>
            <a:endParaRPr lang="en-US" dirty="0" smtClean="0"/>
          </a:p>
          <a:p>
            <a:r>
              <a:rPr lang="en-US" dirty="0" smtClean="0"/>
              <a:t>Stream/video archive of all meetings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Q14: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Should we consider? </a:t>
            </a:r>
            <a:endParaRPr lang="en-US" dirty="0" smtClean="0"/>
          </a:p>
          <a:p>
            <a:r>
              <a:rPr lang="en-US" dirty="0" smtClean="0"/>
              <a:t>Clickers							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Q15: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Should we consider?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05800" y="1447800"/>
            <a:ext cx="35052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04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250"/>
            <a:ext cx="5416714" cy="626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71" y="343694"/>
            <a:ext cx="5975436" cy="3942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4286249"/>
            <a:ext cx="6896099" cy="2097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Q16: Should we consider chair-elect, past chair posts?</a:t>
            </a:r>
          </a:p>
          <a:p>
            <a:pPr marL="0" indent="0">
              <a:buNone/>
            </a:pPr>
            <a:r>
              <a:rPr lang="en-US" sz="2400" dirty="0" smtClean="0"/>
              <a:t>Q17: Should we consider guns in classrooms?</a:t>
            </a:r>
          </a:p>
          <a:p>
            <a:pPr marL="0" indent="0">
              <a:buNone/>
            </a:pPr>
            <a:r>
              <a:rPr lang="en-US" sz="2400" dirty="0" smtClean="0"/>
              <a:t>Q18: Should we consider gender in bathrooms?</a:t>
            </a:r>
          </a:p>
          <a:p>
            <a:pPr marL="0" indent="0">
              <a:buNone/>
            </a:pPr>
            <a:r>
              <a:rPr lang="en-US" sz="2400" dirty="0" smtClean="0"/>
              <a:t>Q19:  Should we consider competing for AFL?</a:t>
            </a:r>
          </a:p>
          <a:p>
            <a:pPr marL="0" indent="0">
              <a:buNone/>
            </a:pPr>
            <a:r>
              <a:rPr lang="en-US" sz="2400" dirty="0" smtClean="0"/>
              <a:t>Q20:  Essay: What did we miss?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dismissed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Thanks!    Have a great semester!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62" y="2376487"/>
            <a:ext cx="23526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 Committee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b="1" dirty="0" smtClean="0"/>
              <a:t>your </a:t>
            </a:r>
            <a:r>
              <a:rPr lang="en-US" dirty="0" smtClean="0"/>
              <a:t>committees nominated by SACUA.</a:t>
            </a:r>
          </a:p>
          <a:p>
            <a:r>
              <a:rPr lang="en-US" dirty="0" smtClean="0"/>
              <a:t>We asked EOs for nominations in the spirit of Shared Governance</a:t>
            </a:r>
          </a:p>
          <a:p>
            <a:r>
              <a:rPr lang="en-US" dirty="0" smtClean="0"/>
              <a:t>All nominated members are on SACUA web site</a:t>
            </a:r>
          </a:p>
          <a:p>
            <a:r>
              <a:rPr lang="en-US" dirty="0" smtClean="0"/>
              <a:t>RSG/CSG have cooperated better to fill (still vacant) student slots</a:t>
            </a:r>
          </a:p>
          <a:p>
            <a:r>
              <a:rPr lang="en-US" dirty="0" smtClean="0"/>
              <a:t>CCRL in hiatus</a:t>
            </a:r>
          </a:p>
          <a:p>
            <a:pPr lvl="1"/>
            <a:r>
              <a:rPr lang="en-US" dirty="0" smtClean="0"/>
              <a:t>Inactive last year</a:t>
            </a:r>
          </a:p>
          <a:p>
            <a:pPr lvl="1"/>
            <a:r>
              <a:rPr lang="en-US" dirty="0" smtClean="0"/>
              <a:t>GCAC was covering same topics</a:t>
            </a:r>
          </a:p>
          <a:p>
            <a:pPr lvl="1"/>
            <a:r>
              <a:rPr lang="en-US" dirty="0" smtClean="0"/>
              <a:t>Against judgement of both chairs and Tim Lynch</a:t>
            </a:r>
          </a:p>
          <a:p>
            <a:r>
              <a:rPr lang="en-US" dirty="0" smtClean="0"/>
              <a:t>CERAC held together for one more year (possible subcommittees)</a:t>
            </a:r>
          </a:p>
        </p:txBody>
      </p:sp>
    </p:spTree>
    <p:extLst>
      <p:ext uri="{BB962C8B-B14F-4D97-AF65-F5344CB8AC3E}">
        <p14:creationId xmlns:p14="http://schemas.microsoft.com/office/powerpoint/2010/main" val="42781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4576"/>
            <a:ext cx="7132320" cy="67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Governance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Instructor: Prof. William W. Schultz</a:t>
            </a:r>
          </a:p>
          <a:p>
            <a:pPr lvl="1"/>
            <a:r>
              <a:rPr lang="en-US" dirty="0" smtClean="0"/>
              <a:t>Tel: 6-5001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facultysenatechair@umich.edu</a:t>
            </a:r>
            <a:endParaRPr lang="en-US" dirty="0" smtClean="0"/>
          </a:p>
          <a:p>
            <a:pPr lvl="1"/>
            <a:r>
              <a:rPr lang="en-US" dirty="0" smtClean="0"/>
              <a:t>Office </a:t>
            </a:r>
            <a:r>
              <a:rPr lang="en-US" dirty="0" err="1" smtClean="0"/>
              <a:t>hrs</a:t>
            </a:r>
            <a:r>
              <a:rPr lang="en-US" dirty="0" smtClean="0"/>
              <a:t>: as required, 6</a:t>
            </a:r>
            <a:r>
              <a:rPr lang="en-US" baseline="30000" dirty="0" smtClean="0"/>
              <a:t>th</a:t>
            </a:r>
            <a:r>
              <a:rPr lang="en-US" dirty="0" smtClean="0"/>
              <a:t> floor Fleming</a:t>
            </a:r>
          </a:p>
          <a:p>
            <a:r>
              <a:rPr lang="en-US" dirty="0" smtClean="0"/>
              <a:t>Prerequisite: none</a:t>
            </a:r>
          </a:p>
          <a:p>
            <a:r>
              <a:rPr lang="en-US" dirty="0" smtClean="0"/>
              <a:t>Prepares for: Faculty Governance 102</a:t>
            </a:r>
          </a:p>
          <a:p>
            <a:r>
              <a:rPr lang="en-US" dirty="0" smtClean="0"/>
              <a:t>Required text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https://facultysenate.umich.edu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Grading                                                            </a:t>
            </a:r>
          </a:p>
          <a:p>
            <a:pPr lvl="1"/>
            <a:r>
              <a:rPr lang="en-US" dirty="0" smtClean="0"/>
              <a:t>Quizzes Daily</a:t>
            </a:r>
          </a:p>
          <a:p>
            <a:pPr lvl="1"/>
            <a:r>
              <a:rPr lang="en-US" dirty="0" smtClean="0"/>
              <a:t>Usually only 2 possible answers</a:t>
            </a:r>
          </a:p>
          <a:p>
            <a:pPr lvl="1"/>
            <a:r>
              <a:rPr lang="en-US" dirty="0" smtClean="0"/>
              <a:t>Usually no “right” answers</a:t>
            </a:r>
          </a:p>
          <a:p>
            <a:pPr lvl="1"/>
            <a:r>
              <a:rPr lang="en-US" dirty="0" smtClean="0"/>
              <a:t>Hence, we grade on curve</a:t>
            </a:r>
          </a:p>
          <a:p>
            <a:pPr lvl="1"/>
            <a:r>
              <a:rPr lang="en-US" dirty="0" smtClean="0"/>
              <a:t>Attendance and classroom participation: very important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9700" y="4476750"/>
            <a:ext cx="6308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Today’s “quiz” is meant to  take the temperature of the Assembly,</a:t>
            </a:r>
          </a:p>
          <a:p>
            <a:r>
              <a:rPr lang="en-US" dirty="0" smtClean="0"/>
              <a:t>Is non-binding, and will help prioritize future discussions.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Branches of Government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37" y="1690688"/>
            <a:ext cx="10697684" cy="46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fine print:</a:t>
            </a:r>
            <a:br>
              <a:rPr lang="en-US" dirty="0" smtClean="0"/>
            </a:br>
            <a:r>
              <a:rPr lang="en-US" dirty="0" smtClean="0"/>
              <a:t>What’s in a title (FS-wise)?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5986"/>
          </a:xfrm>
        </p:spPr>
        <p:txBody>
          <a:bodyPr>
            <a:normAutofit/>
          </a:bodyPr>
          <a:lstStyle/>
          <a:p>
            <a:r>
              <a:rPr lang="en-US" dirty="0" smtClean="0"/>
              <a:t>Titles are like key chains, usually the smaller the better</a:t>
            </a:r>
          </a:p>
          <a:p>
            <a:pPr lvl="1"/>
            <a:r>
              <a:rPr lang="en-US" dirty="0" smtClean="0"/>
              <a:t>President</a:t>
            </a:r>
          </a:p>
          <a:p>
            <a:pPr lvl="1"/>
            <a:r>
              <a:rPr lang="en-US" dirty="0" smtClean="0"/>
              <a:t>Assistant to the Associate Vice President</a:t>
            </a:r>
          </a:p>
          <a:p>
            <a:r>
              <a:rPr lang="en-US" dirty="0" smtClean="0"/>
              <a:t>Prepositional phrases don’t count (usually)</a:t>
            </a:r>
          </a:p>
          <a:p>
            <a:r>
              <a:rPr lang="en-US" dirty="0" smtClean="0"/>
              <a:t>Nouns:  Professor, </a:t>
            </a:r>
            <a:r>
              <a:rPr lang="en-US" dirty="0" smtClean="0">
                <a:solidFill>
                  <a:srgbClr val="FF0000"/>
                </a:solidFill>
              </a:rPr>
              <a:t>Instructor</a:t>
            </a:r>
            <a:r>
              <a:rPr lang="en-US" dirty="0" smtClean="0"/>
              <a:t>, Scientist, Dean, Officer, Librarian</a:t>
            </a:r>
          </a:p>
          <a:p>
            <a:r>
              <a:rPr lang="en-US" dirty="0" smtClean="0"/>
              <a:t>Adjectives: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Associate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Assistant</a:t>
            </a:r>
            <a:r>
              <a:rPr lang="en-US" dirty="0" smtClean="0"/>
              <a:t>, Research, </a:t>
            </a:r>
            <a:r>
              <a:rPr lang="en-US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Distinguished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Executive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Adjunct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Emeritus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Q1: Should we consider changing color of Clinical?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Q2: </a:t>
            </a:r>
            <a:r>
              <a:rPr lang="en-US" dirty="0">
                <a:solidFill>
                  <a:schemeClr val="tx2"/>
                </a:solidFill>
              </a:rPr>
              <a:t>Should we consider changing color of </a:t>
            </a:r>
            <a:r>
              <a:rPr lang="en-US" dirty="0" smtClean="0">
                <a:solidFill>
                  <a:schemeClr val="tx2"/>
                </a:solidFill>
              </a:rPr>
              <a:t>Emeritus?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Q3: </a:t>
            </a:r>
            <a:r>
              <a:rPr lang="en-US" dirty="0">
                <a:solidFill>
                  <a:schemeClr val="tx2"/>
                </a:solidFill>
              </a:rPr>
              <a:t>Should we consider </a:t>
            </a:r>
            <a:r>
              <a:rPr lang="en-US" dirty="0" smtClean="0">
                <a:solidFill>
                  <a:schemeClr val="tx2"/>
                </a:solidFill>
              </a:rPr>
              <a:t>adding Lecturer IV to the Senate?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9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Venn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1" y="1603554"/>
            <a:ext cx="10515600" cy="453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USG                                          UMFG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89611" y="2690947"/>
            <a:ext cx="2714898" cy="2081304"/>
            <a:chOff x="1789611" y="2690947"/>
            <a:chExt cx="2714898" cy="2081304"/>
          </a:xfrm>
        </p:grpSpPr>
        <p:sp>
          <p:nvSpPr>
            <p:cNvPr id="4" name="Oval 3"/>
            <p:cNvSpPr/>
            <p:nvPr/>
          </p:nvSpPr>
          <p:spPr>
            <a:xfrm>
              <a:off x="1789611" y="2690948"/>
              <a:ext cx="1528355" cy="125403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Legislative  </a:t>
              </a:r>
              <a:endParaRPr lang="en-US" sz="16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976154" y="2690947"/>
              <a:ext cx="1528355" cy="125403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Judiciary</a:t>
              </a:r>
              <a:endParaRPr lang="en-US" sz="1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382882" y="3518216"/>
              <a:ext cx="1528355" cy="125403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Executive</a:t>
              </a:r>
              <a:endParaRPr lang="en-US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61566" y="2386190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67220" y="2936788"/>
            <a:ext cx="148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oo simplified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10250" y="3709847"/>
            <a:ext cx="2032908" cy="1754735"/>
            <a:chOff x="6910250" y="3709847"/>
            <a:chExt cx="2032908" cy="1754735"/>
          </a:xfrm>
        </p:grpSpPr>
        <p:sp>
          <p:nvSpPr>
            <p:cNvPr id="13" name="Oval 12"/>
            <p:cNvSpPr/>
            <p:nvPr/>
          </p:nvSpPr>
          <p:spPr>
            <a:xfrm>
              <a:off x="6910250" y="3709847"/>
              <a:ext cx="2032908" cy="175473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95840" y="5030370"/>
              <a:ext cx="108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SA </a:t>
              </a:r>
              <a:r>
                <a:rPr lang="en-US" dirty="0" err="1" smtClean="0"/>
                <a:t>Comm</a:t>
              </a:r>
              <a:endParaRPr lang="en-US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33258" y="2390497"/>
            <a:ext cx="3171553" cy="2638699"/>
            <a:chOff x="5933258" y="2390497"/>
            <a:chExt cx="3171553" cy="2638699"/>
          </a:xfrm>
        </p:grpSpPr>
        <p:sp>
          <p:nvSpPr>
            <p:cNvPr id="7" name="Oval 6"/>
            <p:cNvSpPr/>
            <p:nvPr/>
          </p:nvSpPr>
          <p:spPr>
            <a:xfrm>
              <a:off x="5933258" y="2390497"/>
              <a:ext cx="3171553" cy="2638699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191794" y="2825883"/>
              <a:ext cx="2638697" cy="220331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6529" y="3217769"/>
              <a:ext cx="2081894" cy="181142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0250" y="2495002"/>
              <a:ext cx="129157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Senate</a:t>
              </a:r>
            </a:p>
            <a:p>
              <a:pPr algn="ctr"/>
              <a:endParaRPr lang="en-US" sz="700" dirty="0" smtClean="0"/>
            </a:p>
            <a:p>
              <a:pPr algn="ctr"/>
              <a:r>
                <a:rPr lang="en-US" dirty="0" smtClean="0"/>
                <a:t>Senate </a:t>
              </a:r>
              <a:r>
                <a:rPr lang="en-US" dirty="0" err="1" smtClean="0"/>
                <a:t>Assy</a:t>
              </a:r>
              <a:endParaRPr lang="en-US" dirty="0" smtClean="0"/>
            </a:p>
            <a:p>
              <a:pPr algn="ctr"/>
              <a:endParaRPr lang="en-US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54613" y="3340514"/>
            <a:ext cx="81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SACUA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30491" y="3534475"/>
            <a:ext cx="1561609" cy="825490"/>
            <a:chOff x="8830491" y="3534475"/>
            <a:chExt cx="1561609" cy="825490"/>
          </a:xfrm>
        </p:grpSpPr>
        <p:sp>
          <p:nvSpPr>
            <p:cNvPr id="19" name="Rectangle 18"/>
            <p:cNvSpPr/>
            <p:nvPr/>
          </p:nvSpPr>
          <p:spPr>
            <a:xfrm>
              <a:off x="9692421" y="3534475"/>
              <a:ext cx="699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WWS</a:t>
              </a:r>
              <a:endParaRPr lang="en-US" dirty="0"/>
            </a:p>
          </p:txBody>
        </p:sp>
        <p:cxnSp>
          <p:nvCxnSpPr>
            <p:cNvPr id="22" name="Curved Connector 21"/>
            <p:cNvCxnSpPr>
              <a:stCxn id="19" idx="1"/>
            </p:cNvCxnSpPr>
            <p:nvPr/>
          </p:nvCxnSpPr>
          <p:spPr>
            <a:xfrm rot="10800000" flipV="1">
              <a:off x="8830491" y="3719141"/>
              <a:ext cx="861930" cy="64082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260493" y="3448034"/>
            <a:ext cx="8190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SACUA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9502" y="5203950"/>
            <a:ext cx="28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we need Assembly?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1704" y="5626515"/>
            <a:ext cx="25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we need Senate?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9374" y="5208874"/>
            <a:ext cx="375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Rep. Gov., Resolutions, Choose SACUA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8210" y="5585543"/>
            <a:ext cx="407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1/year, Elect Secretary, Grassroots Appeal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588" y="6116305"/>
            <a:ext cx="575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Q4: Should we consider growing assembly?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Q5: Should we consider email voting, especially for Senate?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Venn Diagrams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3 Campus 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1" y="1603554"/>
            <a:ext cx="10515600" cy="453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82996" y="6088169"/>
            <a:ext cx="906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Q6: Should we consider guaranteed Flint/Dearborn member of SACUA?</a:t>
            </a:r>
          </a:p>
        </p:txBody>
      </p:sp>
      <p:sp>
        <p:nvSpPr>
          <p:cNvPr id="17" name="Oval 16"/>
          <p:cNvSpPr/>
          <p:nvPr/>
        </p:nvSpPr>
        <p:spPr>
          <a:xfrm>
            <a:off x="2011680" y="3370217"/>
            <a:ext cx="2312126" cy="20378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99063" y="3592286"/>
            <a:ext cx="2413614" cy="2330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75310" y="1739363"/>
            <a:ext cx="1471078" cy="137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58855" y="4342330"/>
            <a:ext cx="1471078" cy="137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52689" y="4909625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AA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710634" y="5062072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D’born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56811" y="1866450"/>
            <a:ext cx="91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Flint</a:t>
            </a:r>
            <a:endParaRPr lang="en-US" sz="3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711361" y="2672211"/>
            <a:ext cx="4630780" cy="2163562"/>
            <a:chOff x="3711361" y="2672211"/>
            <a:chExt cx="4630780" cy="2163562"/>
          </a:xfrm>
        </p:grpSpPr>
        <p:sp>
          <p:nvSpPr>
            <p:cNvPr id="35" name="Oval 34"/>
            <p:cNvSpPr/>
            <p:nvPr/>
          </p:nvSpPr>
          <p:spPr>
            <a:xfrm>
              <a:off x="3711361" y="4005169"/>
              <a:ext cx="846572" cy="8306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32652" y="4389120"/>
              <a:ext cx="309489" cy="3188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56104" y="2672211"/>
              <a:ext cx="309489" cy="3188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7" idx="5"/>
              <a:endCxn id="36" idx="1"/>
            </p:cNvCxnSpPr>
            <p:nvPr/>
          </p:nvCxnSpPr>
          <p:spPr>
            <a:xfrm>
              <a:off x="6520269" y="2944333"/>
              <a:ext cx="1557707" cy="1491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2"/>
            </p:cNvCxnSpPr>
            <p:nvPr/>
          </p:nvCxnSpPr>
          <p:spPr>
            <a:xfrm>
              <a:off x="4538291" y="4467948"/>
              <a:ext cx="3494361" cy="80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7"/>
              <a:endCxn id="37" idx="2"/>
            </p:cNvCxnSpPr>
            <p:nvPr/>
          </p:nvCxnSpPr>
          <p:spPr>
            <a:xfrm flipV="1">
              <a:off x="4433955" y="2831617"/>
              <a:ext cx="1822149" cy="1295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8083057" y="1622524"/>
            <a:ext cx="4056495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Assembly is formal part</a:t>
            </a:r>
          </a:p>
          <a:p>
            <a:r>
              <a:rPr lang="en-US" sz="2300" dirty="0" smtClean="0"/>
              <a:t>AA larger campus, higher % TTF</a:t>
            </a:r>
          </a:p>
          <a:p>
            <a:r>
              <a:rPr lang="en-US" sz="2300" dirty="0" smtClean="0"/>
              <a:t>Flint has no Senate</a:t>
            </a:r>
          </a:p>
          <a:p>
            <a:r>
              <a:rPr lang="en-US" sz="2300" dirty="0" smtClean="0"/>
              <a:t>Dearborn has no </a:t>
            </a:r>
            <a:r>
              <a:rPr lang="en-US" sz="2300" dirty="0" err="1" smtClean="0"/>
              <a:t>Adv</a:t>
            </a:r>
            <a:r>
              <a:rPr lang="en-US" sz="2300" dirty="0" smtClean="0"/>
              <a:t> </a:t>
            </a:r>
            <a:r>
              <a:rPr lang="en-US" sz="2300" dirty="0" err="1" smtClean="0"/>
              <a:t>Comms</a:t>
            </a:r>
            <a:endParaRPr lang="en-US" sz="2300" dirty="0" smtClean="0"/>
          </a:p>
          <a:p>
            <a:r>
              <a:rPr lang="en-US" sz="2300" dirty="0" smtClean="0"/>
              <a:t>Pres. </a:t>
            </a:r>
            <a:r>
              <a:rPr lang="en-US" sz="2300" dirty="0" err="1" smtClean="0"/>
              <a:t>Schlissel</a:t>
            </a:r>
            <a:r>
              <a:rPr lang="en-US" sz="2300" dirty="0" smtClean="0"/>
              <a:t> has admin control</a:t>
            </a:r>
          </a:p>
          <a:p>
            <a:r>
              <a:rPr lang="en-US" sz="2300" dirty="0" smtClean="0"/>
              <a:t>VPs not so clear</a:t>
            </a:r>
          </a:p>
          <a:p>
            <a:r>
              <a:rPr lang="en-US" sz="2300" dirty="0" smtClean="0"/>
              <a:t>SACUA often FG of last resort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711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278" y="182877"/>
            <a:ext cx="7348578" cy="467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26" y="4868466"/>
            <a:ext cx="5322830" cy="1947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971" y="5327248"/>
            <a:ext cx="3038621" cy="513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683" y="844062"/>
            <a:ext cx="372864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Gov</a:t>
            </a:r>
            <a:r>
              <a:rPr lang="en-US" dirty="0" smtClean="0"/>
              <a:t> comes from</a:t>
            </a:r>
          </a:p>
          <a:p>
            <a:endParaRPr lang="en-US" dirty="0"/>
          </a:p>
          <a:p>
            <a:r>
              <a:rPr lang="en-US" dirty="0" smtClean="0"/>
              <a:t>Publication of Agenda/Minutes</a:t>
            </a:r>
          </a:p>
          <a:p>
            <a:r>
              <a:rPr lang="en-US" dirty="0" smtClean="0"/>
              <a:t>Frank discussions with EOs</a:t>
            </a:r>
          </a:p>
          <a:p>
            <a:r>
              <a:rPr lang="en-US" dirty="0" smtClean="0"/>
              <a:t>Being responsive to constituents</a:t>
            </a:r>
          </a:p>
          <a:p>
            <a:r>
              <a:rPr lang="en-US" dirty="0" smtClean="0"/>
              <a:t>Welcoming visitors</a:t>
            </a:r>
          </a:p>
          <a:p>
            <a:r>
              <a:rPr lang="en-US" dirty="0" smtClean="0"/>
              <a:t>Sunshine of press coverage</a:t>
            </a:r>
          </a:p>
          <a:p>
            <a:r>
              <a:rPr lang="en-US" dirty="0"/>
              <a:t> </a:t>
            </a:r>
            <a:r>
              <a:rPr lang="en-US" dirty="0" smtClean="0"/>
              <a:t>      whenever possible.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Q7: Should we consider more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extensive use of Exec Session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in Assembly?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Q8: Should we consider developing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a committee year-end summary that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would also sent to EO” supervisor”?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619</Words>
  <Application>Microsoft Macintosh PowerPoint</Application>
  <PresentationFormat>Widescreen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Other Upcoming Events</vt:lpstr>
      <vt:lpstr>SA Committee Memberships</vt:lpstr>
      <vt:lpstr>PowerPoint Presentation</vt:lpstr>
      <vt:lpstr>Faculty Governance 101</vt:lpstr>
      <vt:lpstr>Three Branches of Government</vt:lpstr>
      <vt:lpstr>The fine print: What’s in a title (FS-wise)?</vt:lpstr>
      <vt:lpstr>Venn Diagrams</vt:lpstr>
      <vt:lpstr>Venn Diagrams (Cont) 3 Campus FG</vt:lpstr>
      <vt:lpstr>PowerPoint Presentation</vt:lpstr>
      <vt:lpstr>PowerPoint Presentation</vt:lpstr>
      <vt:lpstr>PowerPoint Presentation</vt:lpstr>
      <vt:lpstr>Tale of Two Cities</vt:lpstr>
      <vt:lpstr>Tale of Two Cities</vt:lpstr>
      <vt:lpstr>PowerPoint Presentation</vt:lpstr>
      <vt:lpstr>Class dismissed</vt:lpstr>
    </vt:vector>
  </TitlesOfParts>
  <Company>ME-IT Umich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William</dc:creator>
  <cp:lastModifiedBy>Microsoft Office User</cp:lastModifiedBy>
  <cp:revision>72</cp:revision>
  <dcterms:created xsi:type="dcterms:W3CDTF">2016-09-17T12:21:10Z</dcterms:created>
  <dcterms:modified xsi:type="dcterms:W3CDTF">2016-09-20T17:53:19Z</dcterms:modified>
</cp:coreProperties>
</file>