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33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34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35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36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429" r:id="rId2"/>
    <p:sldId id="478" r:id="rId3"/>
    <p:sldId id="430" r:id="rId4"/>
    <p:sldId id="510" r:id="rId5"/>
    <p:sldId id="431" r:id="rId6"/>
    <p:sldId id="432" r:id="rId7"/>
    <p:sldId id="433" r:id="rId8"/>
    <p:sldId id="436" r:id="rId9"/>
    <p:sldId id="434" r:id="rId10"/>
    <p:sldId id="435" r:id="rId11"/>
    <p:sldId id="536" r:id="rId12"/>
    <p:sldId id="437" r:id="rId13"/>
    <p:sldId id="438" r:id="rId14"/>
    <p:sldId id="507" r:id="rId15"/>
    <p:sldId id="524" r:id="rId16"/>
    <p:sldId id="525" r:id="rId17"/>
    <p:sldId id="526" r:id="rId18"/>
    <p:sldId id="527" r:id="rId19"/>
    <p:sldId id="528" r:id="rId20"/>
    <p:sldId id="529" r:id="rId21"/>
    <p:sldId id="441" r:id="rId22"/>
    <p:sldId id="442" r:id="rId23"/>
    <p:sldId id="511" r:id="rId24"/>
    <p:sldId id="512" r:id="rId25"/>
    <p:sldId id="513" r:id="rId26"/>
    <p:sldId id="514" r:id="rId27"/>
    <p:sldId id="515" r:id="rId28"/>
    <p:sldId id="516" r:id="rId29"/>
    <p:sldId id="517" r:id="rId30"/>
    <p:sldId id="518" r:id="rId31"/>
    <p:sldId id="491" r:id="rId32"/>
    <p:sldId id="509" r:id="rId33"/>
    <p:sldId id="453" r:id="rId34"/>
    <p:sldId id="454" r:id="rId35"/>
    <p:sldId id="521" r:id="rId36"/>
    <p:sldId id="522" r:id="rId37"/>
    <p:sldId id="486" r:id="rId38"/>
    <p:sldId id="530" r:id="rId39"/>
    <p:sldId id="531" r:id="rId40"/>
    <p:sldId id="532" r:id="rId41"/>
    <p:sldId id="533" r:id="rId42"/>
    <p:sldId id="456" r:id="rId43"/>
    <p:sldId id="457" r:id="rId44"/>
    <p:sldId id="458" r:id="rId45"/>
    <p:sldId id="535" r:id="rId46"/>
    <p:sldId id="459" r:id="rId47"/>
    <p:sldId id="534" r:id="rId48"/>
    <p:sldId id="488" r:id="rId49"/>
    <p:sldId id="537" r:id="rId50"/>
    <p:sldId id="538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1152" userDrawn="1">
          <p15:clr>
            <a:srgbClr val="A4A3A4"/>
          </p15:clr>
        </p15:guide>
        <p15:guide id="4" pos="5472" userDrawn="1">
          <p15:clr>
            <a:srgbClr val="A4A3A4"/>
          </p15:clr>
        </p15:guide>
        <p15:guide id="5" orient="horz" pos="240" userDrawn="1">
          <p15:clr>
            <a:srgbClr val="A4A3A4"/>
          </p15:clr>
        </p15:guide>
        <p15:guide id="6" orient="horz" pos="864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8" orient="horz" pos="4176" userDrawn="1">
          <p15:clr>
            <a:srgbClr val="A4A3A4"/>
          </p15:clr>
        </p15:guide>
        <p15:guide id="9" orient="horz" pos="672" userDrawn="1">
          <p15:clr>
            <a:srgbClr val="A4A3A4"/>
          </p15:clr>
        </p15:guide>
        <p15:guide id="10" orient="horz" pos="36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78"/>
    <a:srgbClr val="FFFC00"/>
    <a:srgbClr val="FF40FF"/>
    <a:srgbClr val="FF2600"/>
    <a:srgbClr val="4E8F00"/>
    <a:srgbClr val="00FA00"/>
    <a:srgbClr val="FF2F92"/>
    <a:srgbClr val="FF9300"/>
    <a:srgbClr val="00FDFF"/>
    <a:srgbClr val="AB7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64" autoAdjust="0"/>
    <p:restoredTop sz="50000" autoAdjust="0"/>
  </p:normalViewPr>
  <p:slideViewPr>
    <p:cSldViewPr snapToGrid="0" snapToObjects="1">
      <p:cViewPr varScale="1">
        <p:scale>
          <a:sx n="70" d="100"/>
          <a:sy n="70" d="100"/>
        </p:scale>
        <p:origin x="184" y="512"/>
      </p:cViewPr>
      <p:guideLst>
        <p:guide orient="horz" pos="2160"/>
        <p:guide pos="2880"/>
        <p:guide pos="1152"/>
        <p:guide pos="5472"/>
        <p:guide orient="horz" pos="240"/>
        <p:guide orient="horz" pos="864"/>
        <p:guide orient="horz" pos="960"/>
        <p:guide orient="horz" pos="4176"/>
        <p:guide orient="horz" pos="672"/>
        <p:guide orient="horz" pos="36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notesViewPr>
    <p:cSldViewPr snapToGrid="0" snapToObjects="1">
      <p:cViewPr varScale="1">
        <p:scale>
          <a:sx n="150" d="100"/>
          <a:sy n="150" d="100"/>
        </p:scale>
        <p:origin x="-3704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microsoft.com/office/2011/relationships/chartStyle" Target="style12.xml"/><Relationship Id="rId2" Type="http://schemas.microsoft.com/office/2011/relationships/chartColorStyle" Target="colors12.xml"/><Relationship Id="rId3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microsoft.com/office/2011/relationships/chartStyle" Target="style13.xml"/><Relationship Id="rId2" Type="http://schemas.microsoft.com/office/2011/relationships/chartColorStyle" Target="colors13.xml"/><Relationship Id="rId3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microsoft.com/office/2011/relationships/chartStyle" Target="style14.xml"/><Relationship Id="rId2" Type="http://schemas.microsoft.com/office/2011/relationships/chartColorStyle" Target="colors14.xml"/><Relationship Id="rId3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dirty="0"/>
              <a:t>Satisfaction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Faculty (TT)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Satisfaction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Faculty (non-TT)</c:v>
                </c:pt>
              </c:strCache>
            </c:strRef>
          </c:tx>
          <c:spPr>
            <a:solidFill>
              <a:srgbClr val="FFCB0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chemeClr val="bg2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Satisfaction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75.0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6864656"/>
        <c:axId val="542179744"/>
      </c:barChart>
      <c:catAx>
        <c:axId val="5568646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42179744"/>
        <c:crosses val="autoZero"/>
        <c:auto val="1"/>
        <c:lblAlgn val="ctr"/>
        <c:lblOffset val="100"/>
        <c:noMultiLvlLbl val="0"/>
      </c:catAx>
      <c:valAx>
        <c:axId val="542179744"/>
        <c:scaling>
          <c:orientation val="minMax"/>
          <c:max val="100.0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5686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 i="1">
          <a:latin typeface="+mj-lt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2400" dirty="0"/>
              <a:t>Having felt </a:t>
            </a:r>
            <a:r>
              <a:rPr lang="en-US" sz="2400" dirty="0" smtClean="0"/>
              <a:t>discriminated against 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Having felt discriminated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432FF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FA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4E8F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AB7942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26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FD78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00FDFF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40FF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FF930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FF2F92"/>
              </a:solidFill>
              <a:ln>
                <a:noFill/>
              </a:ln>
              <a:effectLst/>
            </c:spPr>
          </c:dPt>
          <c:cat>
            <c:strRef>
              <c:f>Sheet1!$A$2:$A$12</c:f>
              <c:strCache>
                <c:ptCount val="11"/>
                <c:pt idx="0">
                  <c:v>AA &gt; W</c:v>
                </c:pt>
                <c:pt idx="1">
                  <c:v>AA &gt; A</c:v>
                </c:pt>
                <c:pt idx="2">
                  <c:v>AA &gt; In</c:v>
                </c:pt>
                <c:pt idx="3">
                  <c:v>H &gt; W</c:v>
                </c:pt>
                <c:pt idx="4">
                  <c:v>H &gt; A</c:v>
                </c:pt>
                <c:pt idx="5">
                  <c:v>H &gt; In</c:v>
                </c:pt>
                <c:pt idx="6">
                  <c:v>A &gt; W</c:v>
                </c:pt>
                <c:pt idx="7">
                  <c:v>O &gt; A</c:v>
                </c:pt>
                <c:pt idx="8">
                  <c:v>O &gt; W</c:v>
                </c:pt>
                <c:pt idx="9">
                  <c:v>O &gt; In</c:v>
                </c:pt>
                <c:pt idx="10">
                  <c:v>In &gt; W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5.159999999999997</c:v>
                </c:pt>
                <c:pt idx="1">
                  <c:v>2.8</c:v>
                </c:pt>
                <c:pt idx="2">
                  <c:v>2.9</c:v>
                </c:pt>
                <c:pt idx="3">
                  <c:v>4.609999999999998</c:v>
                </c:pt>
                <c:pt idx="4">
                  <c:v>2.5</c:v>
                </c:pt>
                <c:pt idx="5">
                  <c:v>2.59</c:v>
                </c:pt>
                <c:pt idx="6">
                  <c:v>1.85</c:v>
                </c:pt>
                <c:pt idx="7">
                  <c:v>2.13</c:v>
                </c:pt>
                <c:pt idx="8">
                  <c:v>3.92</c:v>
                </c:pt>
                <c:pt idx="9">
                  <c:v>2.2</c:v>
                </c:pt>
                <c:pt idx="10">
                  <c:v>1.78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-27"/>
        <c:axId val="562594608"/>
        <c:axId val="562599376"/>
      </c:barChart>
      <c:catAx>
        <c:axId val="56259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62599376"/>
        <c:crosses val="autoZero"/>
        <c:auto val="1"/>
        <c:lblAlgn val="ctr"/>
        <c:lblOffset val="100"/>
        <c:noMultiLvlLbl val="0"/>
      </c:catAx>
      <c:valAx>
        <c:axId val="562599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6259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350" b="1">
          <a:latin typeface="+mj-lt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2400" dirty="0" smtClean="0"/>
              <a:t>Sex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Tenure-Track</c:v>
                </c:pt>
                <c:pt idx="1">
                  <c:v>Non-Tenure Track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50.0</c:v>
                </c:pt>
                <c:pt idx="1">
                  <c:v>33.0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rgbClr val="FFFD7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Tenure-Track</c:v>
                </c:pt>
                <c:pt idx="1">
                  <c:v>Non-Tenure Track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7.0</c:v>
                </c:pt>
                <c:pt idx="1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8349216"/>
        <c:axId val="548336064"/>
      </c:barChart>
      <c:catAx>
        <c:axId val="54834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48336064"/>
        <c:crosses val="autoZero"/>
        <c:auto val="1"/>
        <c:lblAlgn val="ctr"/>
        <c:lblOffset val="100"/>
        <c:noMultiLvlLbl val="0"/>
      </c:catAx>
      <c:valAx>
        <c:axId val="548336064"/>
        <c:scaling>
          <c:orientation val="minMax"/>
          <c:max val="6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4834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1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+mj-lt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2400" dirty="0" smtClean="0"/>
              <a:t>National Origin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Born In 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Tenure-Track</c:v>
                </c:pt>
                <c:pt idx="1">
                  <c:v>Non-Tenure Track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23.0</c:v>
                </c:pt>
                <c:pt idx="1">
                  <c:v>23.0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Born in US</c:v>
                </c:pt>
              </c:strCache>
            </c:strRef>
          </c:tx>
          <c:spPr>
            <a:solidFill>
              <a:srgbClr val="FFFD7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Tenure-Track</c:v>
                </c:pt>
                <c:pt idx="1">
                  <c:v>Non-Tenure Track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5.0</c:v>
                </c:pt>
                <c:pt idx="1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7417520"/>
        <c:axId val="548334208"/>
      </c:barChart>
      <c:catAx>
        <c:axId val="54741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48334208"/>
        <c:crosses val="autoZero"/>
        <c:auto val="1"/>
        <c:lblAlgn val="ctr"/>
        <c:lblOffset val="100"/>
        <c:noMultiLvlLbl val="0"/>
      </c:catAx>
      <c:valAx>
        <c:axId val="548334208"/>
        <c:scaling>
          <c:orientation val="minMax"/>
          <c:max val="6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47417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1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+mj-lt"/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2400" dirty="0" smtClean="0"/>
              <a:t>Sexual</a:t>
            </a:r>
            <a:r>
              <a:rPr lang="en-US" sz="2400" baseline="0" dirty="0" smtClean="0"/>
              <a:t> Orientation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LGBTQ+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Tenure-Track</c:v>
                </c:pt>
                <c:pt idx="1">
                  <c:v>Non-Tenure track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33.0</c:v>
                </c:pt>
                <c:pt idx="1">
                  <c:v>23.0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Heterosexual</c:v>
                </c:pt>
              </c:strCache>
            </c:strRef>
          </c:tx>
          <c:spPr>
            <a:solidFill>
              <a:srgbClr val="FFFD7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Tenure-Track</c:v>
                </c:pt>
                <c:pt idx="1">
                  <c:v>Non-Tenure track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1.0</c:v>
                </c:pt>
                <c:pt idx="1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7758608"/>
        <c:axId val="547357008"/>
      </c:barChart>
      <c:catAx>
        <c:axId val="547758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47357008"/>
        <c:crosses val="autoZero"/>
        <c:auto val="1"/>
        <c:lblAlgn val="ctr"/>
        <c:lblOffset val="100"/>
        <c:noMultiLvlLbl val="0"/>
      </c:catAx>
      <c:valAx>
        <c:axId val="547357008"/>
        <c:scaling>
          <c:orientation val="minMax"/>
          <c:max val="6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47758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1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+mj-lt"/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2400" dirty="0" smtClean="0"/>
              <a:t>Disability Status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With disability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Tenure-Track</c:v>
                </c:pt>
                <c:pt idx="1">
                  <c:v>Non-Tenure Track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22.0</c:v>
                </c:pt>
                <c:pt idx="1">
                  <c:v>28.0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Without disability</c:v>
                </c:pt>
              </c:strCache>
            </c:strRef>
          </c:tx>
          <c:spPr>
            <a:solidFill>
              <a:srgbClr val="FFFD7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Tenure-Track</c:v>
                </c:pt>
                <c:pt idx="1">
                  <c:v>Non-Tenure Track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2.0</c:v>
                </c:pt>
                <c:pt idx="1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4815280"/>
        <c:axId val="544632272"/>
      </c:barChart>
      <c:catAx>
        <c:axId val="54481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44632272"/>
        <c:crosses val="autoZero"/>
        <c:auto val="1"/>
        <c:lblAlgn val="ctr"/>
        <c:lblOffset val="100"/>
        <c:noMultiLvlLbl val="0"/>
      </c:catAx>
      <c:valAx>
        <c:axId val="544632272"/>
        <c:scaling>
          <c:orientation val="minMax"/>
          <c:max val="6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44815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1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+mj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2000" i="1" dirty="0"/>
              <a:t>Commitment to DEI</a:t>
            </a:r>
          </a:p>
        </c:rich>
      </c:tx>
      <c:layout>
        <c:manualLayout>
          <c:xMode val="edge"/>
          <c:yMode val="edge"/>
          <c:x val="0.347539317056732"/>
          <c:y val="0.02626778246139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Tenure Track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Commitment to DEI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Non-tenure track</c:v>
                </c:pt>
              </c:strCache>
            </c:strRef>
          </c:tx>
          <c:spPr>
            <a:solidFill>
              <a:srgbClr val="FFFB10"/>
            </a:solidFill>
            <a:ln>
              <a:solidFill>
                <a:srgbClr val="FFD006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D006"/>
              </a:solidFill>
              <a:ln>
                <a:solidFill>
                  <a:srgbClr val="FFD006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2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Commitment to DEI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0094400"/>
        <c:axId val="560098528"/>
      </c:barChart>
      <c:catAx>
        <c:axId val="5600944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60098528"/>
        <c:crosses val="autoZero"/>
        <c:auto val="1"/>
        <c:lblAlgn val="ctr"/>
        <c:lblOffset val="100"/>
        <c:noMultiLvlLbl val="0"/>
      </c:catAx>
      <c:valAx>
        <c:axId val="560098528"/>
        <c:scaling>
          <c:orientation val="minMax"/>
          <c:max val="5.0"/>
          <c:min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60094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+mj-lt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2000" dirty="0"/>
              <a:t>Valued/Belonging</a:t>
            </a:r>
          </a:p>
        </c:rich>
      </c:tx>
      <c:layout>
        <c:manualLayout>
          <c:xMode val="edge"/>
          <c:yMode val="edge"/>
          <c:x val="0.336322060505669"/>
          <c:y val="0.02626778246139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Tenure Track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Commitment to DEI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Non-tenure track</c:v>
                </c:pt>
              </c:strCache>
            </c:strRef>
          </c:tx>
          <c:spPr>
            <a:solidFill>
              <a:srgbClr val="FFD00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2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Commitment to DEI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0061104"/>
        <c:axId val="560065232"/>
      </c:barChart>
      <c:catAx>
        <c:axId val="5600611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60065232"/>
        <c:crosses val="autoZero"/>
        <c:auto val="1"/>
        <c:lblAlgn val="ctr"/>
        <c:lblOffset val="100"/>
        <c:noMultiLvlLbl val="0"/>
      </c:catAx>
      <c:valAx>
        <c:axId val="560065232"/>
        <c:scaling>
          <c:orientation val="minMax"/>
          <c:max val="5.0"/>
          <c:min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60061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+mj-lt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2000" dirty="0"/>
              <a:t>Thriving and Growth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Tenure Track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Commitment to DEI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Non-tenure Track</c:v>
                </c:pt>
              </c:strCache>
            </c:strRef>
          </c:tx>
          <c:spPr>
            <a:solidFill>
              <a:srgbClr val="FFCB05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2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Commitment to DEI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0338432"/>
        <c:axId val="560342560"/>
      </c:barChart>
      <c:catAx>
        <c:axId val="5603384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60342560"/>
        <c:crosses val="autoZero"/>
        <c:auto val="1"/>
        <c:lblAlgn val="ctr"/>
        <c:lblOffset val="100"/>
        <c:noMultiLvlLbl val="0"/>
      </c:catAx>
      <c:valAx>
        <c:axId val="560342560"/>
        <c:scaling>
          <c:orientation val="minMax"/>
          <c:max val="5.0"/>
          <c:min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6033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+mj-lt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2400" dirty="0"/>
              <a:t>Satisfaction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Satisfaction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432FF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FA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4E8F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AB7942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26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FFFF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FD78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930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FF2F92"/>
              </a:solidFill>
              <a:ln>
                <a:noFill/>
              </a:ln>
              <a:effectLst/>
            </c:spPr>
          </c:dPt>
          <c:cat>
            <c:strRef>
              <c:f>Sheet1!$A$2:$A$10</c:f>
              <c:strCache>
                <c:ptCount val="9"/>
                <c:pt idx="0">
                  <c:v>W &gt; AA</c:v>
                </c:pt>
                <c:pt idx="1">
                  <c:v>A &gt; AA</c:v>
                </c:pt>
                <c:pt idx="2">
                  <c:v>In &gt; AA</c:v>
                </c:pt>
                <c:pt idx="3">
                  <c:v>W &gt; H</c:v>
                </c:pt>
                <c:pt idx="4">
                  <c:v>A &gt; H</c:v>
                </c:pt>
                <c:pt idx="5">
                  <c:v>O &gt; H</c:v>
                </c:pt>
                <c:pt idx="6">
                  <c:v>In &gt; H</c:v>
                </c:pt>
                <c:pt idx="7">
                  <c:v>W &gt; O</c:v>
                </c:pt>
                <c:pt idx="8">
                  <c:v>W &gt; In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2.78</c:v>
                </c:pt>
                <c:pt idx="1">
                  <c:v>2.31</c:v>
                </c:pt>
                <c:pt idx="2">
                  <c:v>1.85</c:v>
                </c:pt>
                <c:pt idx="3">
                  <c:v>3.04</c:v>
                </c:pt>
                <c:pt idx="4">
                  <c:v>2.52</c:v>
                </c:pt>
                <c:pt idx="5">
                  <c:v>1.71</c:v>
                </c:pt>
                <c:pt idx="6">
                  <c:v>2.03</c:v>
                </c:pt>
                <c:pt idx="7">
                  <c:v>1.78</c:v>
                </c:pt>
                <c:pt idx="8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-27"/>
        <c:axId val="560689552"/>
        <c:axId val="560694224"/>
      </c:barChart>
      <c:catAx>
        <c:axId val="56068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60694224"/>
        <c:crosses val="autoZero"/>
        <c:auto val="1"/>
        <c:lblAlgn val="ctr"/>
        <c:lblOffset val="100"/>
        <c:noMultiLvlLbl val="0"/>
      </c:catAx>
      <c:valAx>
        <c:axId val="56069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60689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+mj-lt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2400" dirty="0"/>
              <a:t>Level of Commitment to DEI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432FF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FA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942092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4E8F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AB7942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FD78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00FDFF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797979"/>
              </a:solidFill>
              <a:ln>
                <a:noFill/>
              </a:ln>
              <a:effectLst/>
            </c:spPr>
          </c:dPt>
          <c:cat>
            <c:strRef>
              <c:f>Sheet1!$A$2:$A$9</c:f>
              <c:strCache>
                <c:ptCount val="8"/>
                <c:pt idx="0">
                  <c:v>W &gt; AA</c:v>
                </c:pt>
                <c:pt idx="1">
                  <c:v>A &gt; AA</c:v>
                </c:pt>
                <c:pt idx="2">
                  <c:v>O &gt; AA</c:v>
                </c:pt>
                <c:pt idx="3">
                  <c:v>In &gt; AA</c:v>
                </c:pt>
                <c:pt idx="4">
                  <c:v>W &gt; H</c:v>
                </c:pt>
                <c:pt idx="5">
                  <c:v>In &gt; H</c:v>
                </c:pt>
                <c:pt idx="6">
                  <c:v>W &gt; A</c:v>
                </c:pt>
                <c:pt idx="7">
                  <c:v>In &gt; A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0.67</c:v>
                </c:pt>
                <c:pt idx="1">
                  <c:v>0.39</c:v>
                </c:pt>
                <c:pt idx="2">
                  <c:v>0.68</c:v>
                </c:pt>
                <c:pt idx="3">
                  <c:v>0.77</c:v>
                </c:pt>
                <c:pt idx="4">
                  <c:v>0.36</c:v>
                </c:pt>
                <c:pt idx="5">
                  <c:v>0.46</c:v>
                </c:pt>
                <c:pt idx="6">
                  <c:v>0.28</c:v>
                </c:pt>
                <c:pt idx="7">
                  <c:v>0.38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-27"/>
        <c:axId val="560840352"/>
        <c:axId val="560845104"/>
      </c:barChart>
      <c:catAx>
        <c:axId val="56084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60845104"/>
        <c:crosses val="autoZero"/>
        <c:auto val="1"/>
        <c:lblAlgn val="ctr"/>
        <c:lblOffset val="100"/>
        <c:noMultiLvlLbl val="0"/>
      </c:catAx>
      <c:valAx>
        <c:axId val="56084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6084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latin typeface="+mj-lt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2400" dirty="0"/>
              <a:t>Perceptions of Valued and Belong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432FF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AB794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93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2F92"/>
              </a:solid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W &gt; AA</c:v>
                </c:pt>
                <c:pt idx="1">
                  <c:v>W &gt; H</c:v>
                </c:pt>
                <c:pt idx="2">
                  <c:v>W &gt; O</c:v>
                </c:pt>
                <c:pt idx="3">
                  <c:v>W &gt; In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0.41</c:v>
                </c:pt>
                <c:pt idx="1">
                  <c:v>0.42</c:v>
                </c:pt>
                <c:pt idx="2">
                  <c:v>0.37</c:v>
                </c:pt>
                <c:pt idx="3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-27"/>
        <c:axId val="562049104"/>
        <c:axId val="562053824"/>
      </c:barChart>
      <c:catAx>
        <c:axId val="56204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62053824"/>
        <c:crosses val="autoZero"/>
        <c:auto val="1"/>
        <c:lblAlgn val="ctr"/>
        <c:lblOffset val="100"/>
        <c:noMultiLvlLbl val="0"/>
      </c:catAx>
      <c:valAx>
        <c:axId val="562053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6204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latin typeface="+mj-lt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2400" dirty="0"/>
              <a:t>Perceptions of Thriving and Growing </a:t>
            </a:r>
          </a:p>
        </c:rich>
      </c:tx>
      <c:layout>
        <c:manualLayout>
          <c:xMode val="edge"/>
          <c:yMode val="edge"/>
          <c:x val="0.221468667979003"/>
          <c:y val="0.0218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Perceptions of Thriving and Growing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432FF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FA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4E8F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AB7942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2F92"/>
              </a:solidFill>
              <a:ln>
                <a:noFill/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W &gt; AA</c:v>
                </c:pt>
                <c:pt idx="1">
                  <c:v>A &gt; AA</c:v>
                </c:pt>
                <c:pt idx="2">
                  <c:v>In &gt; AA</c:v>
                </c:pt>
                <c:pt idx="3">
                  <c:v>W &gt; H</c:v>
                </c:pt>
                <c:pt idx="4">
                  <c:v>W &gt; In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0.58</c:v>
                </c:pt>
                <c:pt idx="1">
                  <c:v>0.41</c:v>
                </c:pt>
                <c:pt idx="2">
                  <c:v>0.33</c:v>
                </c:pt>
                <c:pt idx="3">
                  <c:v>0.47</c:v>
                </c:pt>
                <c:pt idx="4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-27"/>
        <c:axId val="562196736"/>
        <c:axId val="562201616"/>
      </c:barChart>
      <c:catAx>
        <c:axId val="56219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62201616"/>
        <c:crosses val="autoZero"/>
        <c:auto val="1"/>
        <c:lblAlgn val="ctr"/>
        <c:lblOffset val="100"/>
        <c:noMultiLvlLbl val="0"/>
      </c:catAx>
      <c:valAx>
        <c:axId val="56220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6219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latin typeface="+mj-lt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2400" dirty="0" smtClean="0"/>
              <a:t>Discrimination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Faculty (TT)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Discrimination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Faculty (non-TT)</c:v>
                </c:pt>
              </c:strCache>
            </c:strRef>
          </c:tx>
          <c:spPr>
            <a:solidFill>
              <a:srgbClr val="FFCB05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1" u="none" strike="noStrike" kern="1200" baseline="0">
                      <a:solidFill>
                        <a:schemeClr val="bg2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Discrimination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14.0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2338272"/>
        <c:axId val="562342400"/>
      </c:barChart>
      <c:catAx>
        <c:axId val="5623382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62342400"/>
        <c:crosses val="autoZero"/>
        <c:auto val="1"/>
        <c:lblAlgn val="ctr"/>
        <c:lblOffset val="100"/>
        <c:noMultiLvlLbl val="0"/>
      </c:catAx>
      <c:valAx>
        <c:axId val="562342400"/>
        <c:scaling>
          <c:orientation val="minMax"/>
          <c:max val="80.0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56233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 i="1">
          <a:latin typeface="+mj-lt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48D4E-4581-5E49-8934-BC28241054FE}" type="datetimeFigureOut">
              <a:rPr lang="en-US" smtClean="0"/>
              <a:t>11/20/17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58341-EF49-AC42-B0DD-A8BABA612A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300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D9F23-3DB1-AA45-9C4D-79B8BAEBEE56}" type="datetimeFigureOut">
              <a:rPr lang="en-US" smtClean="0"/>
              <a:t>11/20/17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E7456-36BD-4348-A0A9-EFC42DA78C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09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530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is a lower percentage of women faculty in tenure tack positions as compared to non-tenure track positions.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84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represents our best data regarding the religious backgrounds of students and staff.</a:t>
            </a:r>
          </a:p>
          <a:p>
            <a:r>
              <a:rPr lang="en-US" dirty="0" smtClean="0"/>
              <a:t>- our students report being far less religious than our staff.</a:t>
            </a:r>
          </a:p>
          <a:p>
            <a:r>
              <a:rPr lang="en-US" dirty="0" smtClean="0"/>
              <a:t>- Interestingly, we have</a:t>
            </a:r>
            <a:r>
              <a:rPr lang="en-US" baseline="0" dirty="0" smtClean="0"/>
              <a:t> more Hindu students on campus than Muslim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3047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Conclusion 2:  Overall our students and staff report positive experiences</a:t>
            </a:r>
            <a:r>
              <a:rPr lang="en-US" baseline="0" dirty="0" smtClean="0"/>
              <a:t> at U-M.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45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629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320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5006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72% of folks report being satisfied</a:t>
            </a:r>
            <a:r>
              <a:rPr lang="en-US" baseline="0" dirty="0" smtClean="0"/>
              <a:t> or very satisfied with the overall campus climate/environment at U-M in the past 12 months.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291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regard to interacting</a:t>
            </a:r>
            <a:r>
              <a:rPr lang="en-US" baseline="0" dirty="0" smtClean="0"/>
              <a:t> with others who are different them.</a:t>
            </a:r>
          </a:p>
          <a:p>
            <a:r>
              <a:rPr lang="en-US" baseline="0" dirty="0" smtClean="0"/>
              <a:t>- more than 2/3 of undergrads report interacting more with people of other races, national origins, and social class.</a:t>
            </a:r>
          </a:p>
          <a:p>
            <a:r>
              <a:rPr lang="en-US" baseline="0" dirty="0" smtClean="0"/>
              <a:t>- roughly 1/2 of undergrads report interacting with people of different sexual orientations and different political orientations. </a:t>
            </a:r>
          </a:p>
          <a:p>
            <a:r>
              <a:rPr lang="en-US" baseline="0" dirty="0" smtClean="0"/>
              <a:t>- Fewer grads report such interactions.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197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172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750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are actually 6 surveys.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sampling surveys were all completed in Jan. and the Staff census was completed in April.  We will collect data for student and faculty census in mid October until Thanksgiving.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561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070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371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6796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993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7763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7778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47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Conclusion 4: many students and staff report experiencing discrimination in some form over the past 12 month.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730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460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4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85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Conclusion 5:</a:t>
            </a:r>
          </a:p>
          <a:p>
            <a:endParaRPr lang="en-US" dirty="0"/>
          </a:p>
          <a:p>
            <a:r>
              <a:rPr lang="en-US" dirty="0" smtClean="0"/>
              <a:t>These experiences of discrimination</a:t>
            </a:r>
            <a:r>
              <a:rPr lang="en-US" baseline="0" dirty="0" smtClean="0"/>
              <a:t> vary as a function of social identities.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85467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8610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1681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981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588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35871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85983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is a problem with this slide.  </a:t>
            </a:r>
          </a:p>
          <a:p>
            <a:endParaRPr lang="en-US" dirty="0"/>
          </a:p>
          <a:p>
            <a:r>
              <a:rPr lang="en-US" dirty="0" smtClean="0"/>
              <a:t>Underrepresented should be 44%, 31%, and NA, while Whites should be 8%, 7%, and 4% respectively.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10698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3898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55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Sampling</a:t>
            </a:r>
          </a:p>
          <a:p>
            <a:r>
              <a:rPr lang="en-US" dirty="0" smtClean="0"/>
              <a:t>- Best representation of the University</a:t>
            </a:r>
          </a:p>
          <a:p>
            <a:r>
              <a:rPr lang="en-US" dirty="0" smtClean="0"/>
              <a:t>-</a:t>
            </a:r>
            <a:r>
              <a:rPr lang="en-US" baseline="0" dirty="0" smtClean="0"/>
              <a:t> </a:t>
            </a:r>
            <a:r>
              <a:rPr lang="en-US" dirty="0" smtClean="0"/>
              <a:t>University level data.</a:t>
            </a:r>
          </a:p>
          <a:p>
            <a:r>
              <a:rPr lang="en-US" dirty="0" smtClean="0"/>
              <a:t>- Will be used to provide baseline data and help in</a:t>
            </a:r>
            <a:r>
              <a:rPr lang="en-US" baseline="0" dirty="0" smtClean="0"/>
              <a:t> thinking of new initiatives.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Census</a:t>
            </a:r>
          </a:p>
          <a:p>
            <a:r>
              <a:rPr lang="en-US" baseline="0" dirty="0" smtClean="0"/>
              <a:t>-Provides everyone an opportunity to participate</a:t>
            </a:r>
          </a:p>
          <a:p>
            <a:r>
              <a:rPr lang="en-US" baseline="0" dirty="0" smtClean="0"/>
              <a:t>- Unit level data.</a:t>
            </a:r>
          </a:p>
          <a:p>
            <a:r>
              <a:rPr lang="en-US" baseline="0" dirty="0" smtClean="0"/>
              <a:t>- Data will be provided to units to help them with their planning.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* In all cases, confidentiality will be assured.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33102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428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911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 response rates for students are in the 20% range for climate surveys.</a:t>
            </a:r>
          </a:p>
          <a:p>
            <a:endParaRPr lang="en-US" dirty="0" smtClean="0"/>
          </a:p>
          <a:p>
            <a:r>
              <a:rPr lang="en-US" dirty="0" smtClean="0"/>
              <a:t>Today's</a:t>
            </a:r>
            <a:r>
              <a:rPr lang="en-US" baseline="0" dirty="0" smtClean="0"/>
              <a:t> presentation focuses only on students and staff.  We will have the results for the </a:t>
            </a:r>
            <a:r>
              <a:rPr lang="en-US" dirty="0" smtClean="0"/>
              <a:t>faculty</a:t>
            </a:r>
            <a:r>
              <a:rPr lang="en-US" baseline="0" dirty="0" smtClean="0"/>
              <a:t> in a week.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24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05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07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E7456-36BD-4348-A0A9-EFC42DA78C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06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0232" y="1261348"/>
            <a:ext cx="6684818" cy="2387600"/>
          </a:xfrm>
          <a:prstGeom prst="rect">
            <a:avLst/>
          </a:prstGeom>
        </p:spPr>
        <p:txBody>
          <a:bodyPr anchor="b"/>
          <a:lstStyle>
            <a:lvl1pPr algn="l">
              <a:defRPr sz="6000" b="1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6807" y="3741023"/>
            <a:ext cx="6684818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2232" y="43568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EF1AE7E-9BEB-7F48-AB40-86D4EEB00B3D}" type="datetimeFigureOut">
              <a:rPr lang="en-US" smtClean="0"/>
              <a:pPr/>
              <a:t>11/20/17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232" y="48140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2232" y="52712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51105E7-77E1-AC47-8B36-2F679ED551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49863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15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236" y="365126"/>
            <a:ext cx="6728114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87236" y="1825625"/>
            <a:ext cx="6728114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92232" y="43568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EF1AE7E-9BEB-7F48-AB40-86D4EEB00B3D}" type="datetimeFigureOut">
              <a:rPr lang="en-US" smtClean="0"/>
              <a:pPr/>
              <a:t>11/20/17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232" y="48140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2232" y="52712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51105E7-77E1-AC47-8B36-2F679ED551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08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80309" y="365125"/>
            <a:ext cx="4649066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92232" y="43568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EF1AE7E-9BEB-7F48-AB40-86D4EEB00B3D}" type="datetimeFigureOut">
              <a:rPr lang="en-US" smtClean="0"/>
              <a:pPr/>
              <a:t>11/20/17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232" y="48140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2232" y="52712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51105E7-77E1-AC47-8B36-2F679ED551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73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177" y="365126"/>
            <a:ext cx="6741968" cy="1325563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9492" y="1825625"/>
            <a:ext cx="6741968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92232" y="43568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EF1AE7E-9BEB-7F48-AB40-86D4EEB00B3D}" type="datetimeFigureOut">
              <a:rPr lang="en-US" smtClean="0"/>
              <a:pPr/>
              <a:t>11/20/17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232" y="48140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2232" y="52712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51105E7-77E1-AC47-8B36-2F679ED551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087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15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4854" y="795341"/>
            <a:ext cx="6771843" cy="2852737"/>
          </a:xfrm>
          <a:prstGeom prst="rect">
            <a:avLst/>
          </a:prstGeom>
        </p:spPr>
        <p:txBody>
          <a:bodyPr anchor="b"/>
          <a:lstStyle>
            <a:lvl1pPr>
              <a:defRPr sz="6000" b="1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1429" y="3675066"/>
            <a:ext cx="6771844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92232" y="43568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EF1AE7E-9BEB-7F48-AB40-86D4EEB00B3D}" type="datetimeFigureOut">
              <a:rPr lang="en-US" smtClean="0"/>
              <a:pPr/>
              <a:t>11/20/17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232" y="48140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2232" y="52712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51105E7-77E1-AC47-8B36-2F679ED551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2201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1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412" y="365126"/>
            <a:ext cx="6769677" cy="1325563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412" y="1825625"/>
            <a:ext cx="3283528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8540" y="1825625"/>
            <a:ext cx="325755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92232" y="43568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EF1AE7E-9BEB-7F48-AB40-86D4EEB00B3D}" type="datetimeFigureOut">
              <a:rPr lang="en-US" smtClean="0"/>
              <a:pPr/>
              <a:t>11/20/17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232" y="48140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2232" y="52712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51105E7-77E1-AC47-8B36-2F679ED551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3544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15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800" y="365126"/>
            <a:ext cx="6777796" cy="1325563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4115" y="1681163"/>
            <a:ext cx="3299764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16800" y="2505075"/>
            <a:ext cx="3299764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4847" y="1681163"/>
            <a:ext cx="3345873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2" y="2505075"/>
            <a:ext cx="3345873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92232" y="43568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EF1AE7E-9BEB-7F48-AB40-86D4EEB00B3D}" type="datetimeFigureOut">
              <a:rPr lang="en-US" smtClean="0"/>
              <a:pPr/>
              <a:t>11/20/17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232" y="48140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2232" y="52712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51105E7-77E1-AC47-8B36-2F679ED551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928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1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1014" y="365126"/>
            <a:ext cx="6721186" cy="1325563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92232" y="43568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EF1AE7E-9BEB-7F48-AB40-86D4EEB00B3D}" type="datetimeFigureOut">
              <a:rPr lang="en-US" smtClean="0"/>
              <a:pPr/>
              <a:t>11/20/17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232" y="48140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2232" y="52712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51105E7-77E1-AC47-8B36-2F679ED551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5215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15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92232" y="43568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EF1AE7E-9BEB-7F48-AB40-86D4EEB00B3D}" type="datetimeFigureOut">
              <a:rPr lang="en-US" smtClean="0"/>
              <a:pPr/>
              <a:t>11/20/17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232" y="48140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2232" y="52712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51105E7-77E1-AC47-8B36-2F679ED551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18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636" y="457200"/>
            <a:ext cx="2512550" cy="1600200"/>
          </a:xfrm>
          <a:prstGeom prst="rect">
            <a:avLst/>
          </a:prstGeom>
        </p:spPr>
        <p:txBody>
          <a:bodyPr anchor="b"/>
          <a:lstStyle>
            <a:lvl1pPr>
              <a:defRPr sz="3200" b="1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517" y="987426"/>
            <a:ext cx="4134392" cy="4873625"/>
          </a:xfrm>
          <a:prstGeom prst="rect">
            <a:avLst/>
          </a:prstGeom>
        </p:spPr>
        <p:txBody>
          <a:bodyPr/>
          <a:lstStyle>
            <a:lvl1pPr>
              <a:defRPr sz="3200" b="0" i="0">
                <a:latin typeface="Arial" charset="0"/>
                <a:ea typeface="Arial" charset="0"/>
                <a:cs typeface="Arial" charset="0"/>
              </a:defRPr>
            </a:lvl1pPr>
            <a:lvl2pPr>
              <a:defRPr sz="2800" b="0" i="0">
                <a:latin typeface="Arial" charset="0"/>
                <a:ea typeface="Arial" charset="0"/>
                <a:cs typeface="Arial" charset="0"/>
              </a:defRPr>
            </a:lvl2pPr>
            <a:lvl3pPr>
              <a:defRPr sz="2400" b="0" i="0">
                <a:latin typeface="Arial" charset="0"/>
                <a:ea typeface="Arial" charset="0"/>
                <a:cs typeface="Arial" charset="0"/>
              </a:defRPr>
            </a:lvl3pPr>
            <a:lvl4pPr>
              <a:defRPr sz="2000" b="0" i="0">
                <a:latin typeface="Arial" charset="0"/>
                <a:ea typeface="Arial" charset="0"/>
                <a:cs typeface="Arial" charset="0"/>
              </a:defRPr>
            </a:lvl4pPr>
            <a:lvl5pPr>
              <a:defRPr sz="2000" b="0" i="0">
                <a:latin typeface="Arial" charset="0"/>
                <a:ea typeface="Arial" charset="0"/>
                <a:cs typeface="Arial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0266" y="2057400"/>
            <a:ext cx="249792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92232" y="43568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EF1AE7E-9BEB-7F48-AB40-86D4EEB00B3D}" type="datetimeFigureOut">
              <a:rPr lang="en-US" smtClean="0"/>
              <a:pPr/>
              <a:t>11/20/17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232" y="48140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2232" y="52712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51105E7-77E1-AC47-8B36-2F679ED551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49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15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309" y="457200"/>
            <a:ext cx="233903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27719" y="987426"/>
            <a:ext cx="4162099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0309" y="2057400"/>
            <a:ext cx="233903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92232" y="43568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EF1AE7E-9BEB-7F48-AB40-86D4EEB00B3D}" type="datetimeFigureOut">
              <a:rPr lang="en-US" smtClean="0"/>
              <a:pPr/>
              <a:t>11/20/17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232" y="48140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2232" y="5271222"/>
            <a:ext cx="1096241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51105E7-77E1-AC47-8B36-2F679ED551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27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55" y="272474"/>
            <a:ext cx="999529" cy="12584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55" y="5951729"/>
            <a:ext cx="523009" cy="676305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1517066" y="272474"/>
            <a:ext cx="0" cy="6355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251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chart" Target="../charts/char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chart" Target="../charts/chart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chart" Target="../charts/char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chart" Target="../charts/char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chart" Target="../charts/char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chart" Target="../charts/char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180" y="2050400"/>
            <a:ext cx="7513623" cy="2044973"/>
          </a:xfrm>
        </p:spPr>
        <p:txBody>
          <a:bodyPr/>
          <a:lstStyle/>
          <a:p>
            <a:r>
              <a:rPr lang="en-US" sz="4800" b="1" i="1" dirty="0" smtClean="0">
                <a:solidFill>
                  <a:srgbClr val="FFD006"/>
                </a:solidFill>
                <a:latin typeface="+mj-lt"/>
                <a:cs typeface="Arial"/>
              </a:rPr>
              <a:t>Results from 2016-17 DEI Climate Survey for Faculty</a:t>
            </a:r>
            <a:endParaRPr lang="en-US" sz="4800" b="1" i="1" dirty="0">
              <a:solidFill>
                <a:srgbClr val="FFD006"/>
              </a:solidFill>
              <a:latin typeface="+mj-lt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1621" y="4712100"/>
            <a:ext cx="7386739" cy="1896533"/>
          </a:xfrm>
        </p:spPr>
        <p:txBody>
          <a:bodyPr/>
          <a:lstStyle/>
          <a:p>
            <a:pPr algn="l"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Meeting of the </a:t>
            </a:r>
            <a:r>
              <a:rPr lang="en-US" sz="2800" b="1" dirty="0" smtClean="0"/>
              <a:t>Faculty Senate Assembly</a:t>
            </a:r>
            <a:endParaRPr lang="en-US" sz="2800" b="1" dirty="0" smtClean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November 20, </a:t>
            </a:r>
            <a:r>
              <a:rPr lang="en-US" sz="2800" b="1" dirty="0" smtClean="0"/>
              <a:t>2017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582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8478" y="150475"/>
            <a:ext cx="6741968" cy="1157117"/>
          </a:xfrm>
        </p:spPr>
        <p:txBody>
          <a:bodyPr/>
          <a:lstStyle/>
          <a:p>
            <a:r>
              <a:rPr lang="en-US" sz="3200" b="1" i="1" dirty="0" smtClean="0">
                <a:solidFill>
                  <a:srgbClr val="FFD006"/>
                </a:solidFill>
                <a:latin typeface="+mj-lt"/>
              </a:rPr>
              <a:t>Faculty by Racial/Ethnic Identification</a:t>
            </a:r>
            <a:endParaRPr lang="en-US" sz="3200" b="1" i="1" dirty="0">
              <a:solidFill>
                <a:srgbClr val="FFD006"/>
              </a:solidFill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768120"/>
              </p:ext>
            </p:extLst>
          </p:nvPr>
        </p:nvGraphicFramePr>
        <p:xfrm>
          <a:off x="1780148" y="1444294"/>
          <a:ext cx="6668908" cy="4868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0260"/>
                <a:gridCol w="1449324"/>
                <a:gridCol w="1449324"/>
              </a:tblGrid>
              <a:tr h="606706"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Faculty (TT)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Faculty (Non TT)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African American/ Black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Asian American/ Asian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4%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4%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Hispanic/LatinX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2%</a:t>
                      </a: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Middle Eastern/ North African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&lt; 1%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&lt; 1%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Native American/ Alaskan Native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&lt; 1%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0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White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55%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58%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Other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&lt; 1%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More</a:t>
                      </a:r>
                      <a:r>
                        <a:rPr lang="en-US" sz="2000" b="1" i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than 1 URM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International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32 %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32%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858478" y="1690689"/>
            <a:ext cx="6741968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295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742" y="287635"/>
            <a:ext cx="6741968" cy="1325563"/>
          </a:xfrm>
        </p:spPr>
        <p:txBody>
          <a:bodyPr/>
          <a:lstStyle/>
          <a:p>
            <a:r>
              <a:rPr lang="en-US" sz="3200" b="1" i="1" dirty="0" smtClean="0">
                <a:solidFill>
                  <a:srgbClr val="FFD006"/>
                </a:solidFill>
                <a:latin typeface="+mj-lt"/>
              </a:rPr>
              <a:t>Faculty by Other Demographic Variables</a:t>
            </a:r>
            <a:endParaRPr lang="en-US" sz="3200" b="1" i="1" dirty="0">
              <a:solidFill>
                <a:srgbClr val="FFD006"/>
              </a:solidFill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746325"/>
              </p:ext>
            </p:extLst>
          </p:nvPr>
        </p:nvGraphicFramePr>
        <p:xfrm>
          <a:off x="1816742" y="2123739"/>
          <a:ext cx="6741969" cy="286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8859"/>
                <a:gridCol w="1766555"/>
                <a:gridCol w="1766555"/>
              </a:tblGrid>
              <a:tr h="606706">
                <a:tc>
                  <a:txBody>
                    <a:bodyPr/>
                    <a:lstStyle/>
                    <a:p>
                      <a:pPr algn="ctr"/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Faculty </a:t>
                      </a:r>
                    </a:p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(TT)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Faculty </a:t>
                      </a:r>
                    </a:p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(Non TT)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Female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35%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48%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Heterosexual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93%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94%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W/ Disability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5%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First Generation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N/A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N/A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Veteran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858478" y="1690689"/>
            <a:ext cx="6741968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776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742" y="287635"/>
            <a:ext cx="6741968" cy="1325563"/>
          </a:xfrm>
        </p:spPr>
        <p:txBody>
          <a:bodyPr/>
          <a:lstStyle/>
          <a:p>
            <a:r>
              <a:rPr lang="en-US" sz="3200" b="1" i="1" dirty="0" smtClean="0">
                <a:solidFill>
                  <a:srgbClr val="FFD006"/>
                </a:solidFill>
                <a:latin typeface="+mj-lt"/>
              </a:rPr>
              <a:t>Faculty by Religious Background</a:t>
            </a:r>
            <a:endParaRPr lang="en-US" sz="3200" b="1" i="1" dirty="0">
              <a:solidFill>
                <a:srgbClr val="FFD006"/>
              </a:solidFill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825070"/>
              </p:ext>
            </p:extLst>
          </p:nvPr>
        </p:nvGraphicFramePr>
        <p:xfrm>
          <a:off x="2254213" y="1430318"/>
          <a:ext cx="6469163" cy="416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8491"/>
                <a:gridCol w="1261872"/>
                <a:gridCol w="1828800"/>
              </a:tblGrid>
              <a:tr h="606706"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Faculty (TT)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Faculty (Non TT)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Agnostic,</a:t>
                      </a:r>
                      <a:r>
                        <a:rPr lang="en-US" sz="2000" b="1" i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Atheist,</a:t>
                      </a:r>
                      <a:r>
                        <a:rPr lang="en-US" sz="2000" b="1" i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None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25%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20%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Catholic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10%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14%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Protestant Christian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29%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26%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Jewish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12%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9%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Muslim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Hindu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5%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Buddhist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Other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4%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858478" y="1690689"/>
            <a:ext cx="6741968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10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510" y="1615564"/>
            <a:ext cx="6721186" cy="1325563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FFD006"/>
                </a:solidFill>
                <a:latin typeface="+mj-lt"/>
              </a:rPr>
              <a:t>Overall, faculty report positive experiences at the University of Michigan</a:t>
            </a:r>
            <a:endParaRPr lang="en-US" b="1" i="1" dirty="0">
              <a:solidFill>
                <a:srgbClr val="FFD00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154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73382" y="127382"/>
            <a:ext cx="6741968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i="1" dirty="0" smtClean="0">
                <a:solidFill>
                  <a:srgbClr val="FFD006"/>
                </a:solidFill>
              </a:rPr>
              <a:t>Percentage of individuals who report being satisfied or very satisfied with overall campus climate/environment that they experienced at U-M within the past 12 months.</a:t>
            </a:r>
            <a:endParaRPr lang="en-US" sz="2800" dirty="0"/>
          </a:p>
        </p:txBody>
      </p:sp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7122382"/>
              </p:ext>
            </p:extLst>
          </p:nvPr>
        </p:nvGraphicFramePr>
        <p:xfrm>
          <a:off x="1945115" y="2220367"/>
          <a:ext cx="674211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653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3382" y="385446"/>
            <a:ext cx="6741968" cy="1325563"/>
          </a:xfrm>
        </p:spPr>
        <p:txBody>
          <a:bodyPr/>
          <a:lstStyle/>
          <a:p>
            <a:r>
              <a:rPr lang="en-US" sz="3600" b="1" i="1" dirty="0" smtClean="0">
                <a:solidFill>
                  <a:srgbClr val="FFD006"/>
                </a:solidFill>
                <a:latin typeface="+mj-lt"/>
              </a:rPr>
              <a:t>Composite Measure of Institutional Commitment to DEI</a:t>
            </a:r>
            <a:endParaRPr lang="en-US" sz="3600" b="1" i="1" dirty="0">
              <a:solidFill>
                <a:srgbClr val="FFD006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3382" y="2086883"/>
            <a:ext cx="6956961" cy="4351338"/>
          </a:xfrm>
        </p:spPr>
        <p:txBody>
          <a:bodyPr/>
          <a:lstStyle/>
          <a:p>
            <a:pPr>
              <a:spcBef>
                <a:spcPts val="2800"/>
              </a:spcBef>
              <a:spcAft>
                <a:spcPts val="600"/>
              </a:spcAft>
            </a:pPr>
            <a:r>
              <a:rPr lang="en-US" b="1" i="1" dirty="0" smtClean="0"/>
              <a:t>U-M has a strong commitment to diversity, equity, and inclusion.</a:t>
            </a:r>
          </a:p>
          <a:p>
            <a:pPr>
              <a:spcBef>
                <a:spcPts val="2800"/>
              </a:spcBef>
              <a:spcAft>
                <a:spcPts val="600"/>
              </a:spcAft>
            </a:pPr>
            <a:r>
              <a:rPr lang="en-US" b="1" i="1" dirty="0" smtClean="0"/>
              <a:t>There is too much emphasis put on issues of diversity, equity, and inclusion. </a:t>
            </a:r>
            <a:r>
              <a:rPr lang="en-US" b="1" i="1" dirty="0" smtClean="0">
                <a:solidFill>
                  <a:srgbClr val="FFEC71"/>
                </a:solidFill>
              </a:rPr>
              <a:t>(reverse)</a:t>
            </a:r>
          </a:p>
          <a:p>
            <a:pPr>
              <a:spcBef>
                <a:spcPts val="2800"/>
              </a:spcBef>
              <a:spcAft>
                <a:spcPts val="600"/>
              </a:spcAft>
            </a:pPr>
            <a:r>
              <a:rPr lang="en-US" b="1" i="1" dirty="0" smtClean="0"/>
              <a:t>U-M provides sufficient programs and resources to foster the success of a diverse student body.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72212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73382" y="304166"/>
            <a:ext cx="6741968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i="1" dirty="0" smtClean="0">
                <a:solidFill>
                  <a:srgbClr val="FFD006"/>
                </a:solidFill>
              </a:rPr>
              <a:t>Faculty’s assessment </a:t>
            </a:r>
            <a:r>
              <a:rPr lang="en-US" sz="3400" b="1" i="1" dirty="0">
                <a:solidFill>
                  <a:srgbClr val="FFD006"/>
                </a:solidFill>
              </a:rPr>
              <a:t>of U-M’s level of commitment to DEI</a:t>
            </a:r>
            <a:endParaRPr lang="en-US" sz="3400" dirty="0"/>
          </a:p>
        </p:txBody>
      </p:sp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9901983"/>
              </p:ext>
            </p:extLst>
          </p:nvPr>
        </p:nvGraphicFramePr>
        <p:xfrm>
          <a:off x="2096915" y="1960794"/>
          <a:ext cx="674211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653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 smtClean="0">
                <a:solidFill>
                  <a:srgbClr val="FFD006"/>
                </a:solidFill>
                <a:latin typeface="+mj-lt"/>
              </a:rPr>
              <a:t>Composite Measure of Feeling Valued and Belonging</a:t>
            </a:r>
            <a:endParaRPr lang="en-US" sz="3600" b="1" i="1" dirty="0">
              <a:solidFill>
                <a:srgbClr val="FFD006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i="1" dirty="0" smtClean="0"/>
              <a:t>I feel valued as an individual at U-M.</a:t>
            </a:r>
          </a:p>
          <a:p>
            <a:r>
              <a:rPr lang="en-US" sz="2600" b="1" i="1" dirty="0" smtClean="0"/>
              <a:t>I feel I belong at U-M.</a:t>
            </a:r>
          </a:p>
          <a:p>
            <a:r>
              <a:rPr lang="en-US" sz="2600" b="1" i="1" dirty="0" smtClean="0"/>
              <a:t>I have considered leaving U-M because I felt isolated or unwelcomed. </a:t>
            </a:r>
            <a:r>
              <a:rPr lang="en-US" sz="2600" b="1" i="1" dirty="0" smtClean="0">
                <a:solidFill>
                  <a:srgbClr val="FFEC71"/>
                </a:solidFill>
              </a:rPr>
              <a:t>(Reverse)</a:t>
            </a:r>
          </a:p>
          <a:p>
            <a:r>
              <a:rPr lang="en-US" sz="2600" b="1" i="1" dirty="0" smtClean="0"/>
              <a:t>I am treated with respect at U-M.</a:t>
            </a:r>
          </a:p>
          <a:p>
            <a:r>
              <a:rPr lang="en-US" sz="2600" b="1" i="1" dirty="0" smtClean="0"/>
              <a:t>I feel others don’t value my opinions at U-M. </a:t>
            </a:r>
            <a:r>
              <a:rPr lang="en-US" sz="2600" b="1" i="1" dirty="0" smtClean="0">
                <a:solidFill>
                  <a:srgbClr val="FFEC71"/>
                </a:solidFill>
              </a:rPr>
              <a:t>(Reverse)</a:t>
            </a:r>
          </a:p>
          <a:p>
            <a:r>
              <a:rPr lang="en-US" sz="2600" b="1" i="1" dirty="0" smtClean="0"/>
              <a:t>I have found one or more communities or groups where I belong at U-M.</a:t>
            </a:r>
            <a:endParaRPr lang="en-US" sz="2600" b="1" i="1" dirty="0"/>
          </a:p>
        </p:txBody>
      </p:sp>
    </p:spTree>
    <p:extLst>
      <p:ext uri="{BB962C8B-B14F-4D97-AF65-F5344CB8AC3E}">
        <p14:creationId xmlns:p14="http://schemas.microsoft.com/office/powerpoint/2010/main" val="79604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6828" y="302603"/>
            <a:ext cx="6959012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 smtClean="0">
                <a:solidFill>
                  <a:srgbClr val="FFD006"/>
                </a:solidFill>
              </a:rPr>
              <a:t>Faculty’s perceptions </a:t>
            </a:r>
            <a:r>
              <a:rPr lang="en-US" sz="3600" b="1" i="1" dirty="0">
                <a:solidFill>
                  <a:srgbClr val="FFD006"/>
                </a:solidFill>
              </a:rPr>
              <a:t>that they are valued and </a:t>
            </a:r>
            <a:r>
              <a:rPr lang="en-US" sz="3600" b="1" i="1" dirty="0" smtClean="0">
                <a:solidFill>
                  <a:srgbClr val="FFD006"/>
                </a:solidFill>
              </a:rPr>
              <a:t>belonging</a:t>
            </a:r>
            <a:endParaRPr lang="en-US" sz="3600" dirty="0"/>
          </a:p>
        </p:txBody>
      </p:sp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335899"/>
              </p:ext>
            </p:extLst>
          </p:nvPr>
        </p:nvGraphicFramePr>
        <p:xfrm>
          <a:off x="2013728" y="1628166"/>
          <a:ext cx="674211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05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176" y="365126"/>
            <a:ext cx="7025583" cy="1325563"/>
          </a:xfrm>
        </p:spPr>
        <p:txBody>
          <a:bodyPr/>
          <a:lstStyle/>
          <a:p>
            <a:r>
              <a:rPr lang="en-US" sz="3500" b="1" i="1" dirty="0" smtClean="0">
                <a:solidFill>
                  <a:srgbClr val="FFD006"/>
                </a:solidFill>
                <a:latin typeface="+mj-lt"/>
              </a:rPr>
              <a:t>Composite Measure of Feelings of Thriving and Growth</a:t>
            </a:r>
            <a:endParaRPr lang="en-US" sz="3500" b="1" i="1" dirty="0">
              <a:solidFill>
                <a:srgbClr val="FFD006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200"/>
              </a:spcBef>
              <a:spcAft>
                <a:spcPts val="600"/>
              </a:spcAft>
            </a:pPr>
            <a:r>
              <a:rPr lang="en-US" sz="2600" b="1" i="1" dirty="0" smtClean="0"/>
              <a:t>U-M is a place where I am able to perform up to my full potential.</a:t>
            </a:r>
          </a:p>
          <a:p>
            <a:pPr>
              <a:spcBef>
                <a:spcPts val="2200"/>
              </a:spcBef>
              <a:spcAft>
                <a:spcPts val="600"/>
              </a:spcAft>
            </a:pPr>
            <a:r>
              <a:rPr lang="en-US" sz="2600" b="1" i="1" dirty="0" smtClean="0"/>
              <a:t>I have opportunities at U-M for academic success that are similar to those of my peers.</a:t>
            </a:r>
          </a:p>
          <a:p>
            <a:pPr>
              <a:spcBef>
                <a:spcPts val="2200"/>
              </a:spcBef>
              <a:spcAft>
                <a:spcPts val="600"/>
              </a:spcAft>
            </a:pPr>
            <a:r>
              <a:rPr lang="en-US" sz="2600" b="1" i="1" dirty="0" smtClean="0"/>
              <a:t>I have to work harder than others to be valued equally at U-M. </a:t>
            </a:r>
            <a:r>
              <a:rPr lang="en-US" sz="2600" b="1" i="1" dirty="0" smtClean="0">
                <a:solidFill>
                  <a:srgbClr val="FFEC71"/>
                </a:solidFill>
              </a:rPr>
              <a:t>(Reverse)</a:t>
            </a:r>
          </a:p>
          <a:p>
            <a:pPr>
              <a:spcBef>
                <a:spcPts val="2200"/>
              </a:spcBef>
              <a:spcAft>
                <a:spcPts val="600"/>
              </a:spcAft>
            </a:pPr>
            <a:r>
              <a:rPr lang="en-US" sz="2600" b="1" i="1" dirty="0" smtClean="0"/>
              <a:t>My experience at U-M has had a positive influence on my academic growth.</a:t>
            </a:r>
          </a:p>
        </p:txBody>
      </p:sp>
    </p:spTree>
    <p:extLst>
      <p:ext uri="{BB962C8B-B14F-4D97-AF65-F5344CB8AC3E}">
        <p14:creationId xmlns:p14="http://schemas.microsoft.com/office/powerpoint/2010/main" val="17412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160" y="2076431"/>
            <a:ext cx="6721186" cy="1325563"/>
          </a:xfrm>
        </p:spPr>
        <p:txBody>
          <a:bodyPr/>
          <a:lstStyle/>
          <a:p>
            <a:pPr algn="ctr"/>
            <a:r>
              <a:rPr lang="en-US" sz="4800" i="1" dirty="0" smtClean="0">
                <a:solidFill>
                  <a:srgbClr val="FFCB05"/>
                </a:solidFill>
              </a:rPr>
              <a:t>Study</a:t>
            </a:r>
            <a:br>
              <a:rPr lang="en-US" sz="4800" i="1" dirty="0" smtClean="0">
                <a:solidFill>
                  <a:srgbClr val="FFCB05"/>
                </a:solidFill>
              </a:rPr>
            </a:br>
            <a:r>
              <a:rPr lang="en-US" sz="4800" i="1" dirty="0" smtClean="0">
                <a:solidFill>
                  <a:srgbClr val="FFCB05"/>
                </a:solidFill>
              </a:rPr>
              <a:t>Methodology</a:t>
            </a:r>
            <a:endParaRPr lang="en-US" sz="4800" i="1" dirty="0">
              <a:solidFill>
                <a:srgbClr val="FFCB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25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73382" y="251636"/>
            <a:ext cx="7055658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b="1" i="1" dirty="0" smtClean="0">
                <a:solidFill>
                  <a:srgbClr val="FFD006"/>
                </a:solidFill>
              </a:rPr>
              <a:t>Students’ perceptions </a:t>
            </a:r>
            <a:r>
              <a:rPr lang="en-US" sz="3800" b="1" i="1" dirty="0">
                <a:solidFill>
                  <a:srgbClr val="FFD006"/>
                </a:solidFill>
              </a:rPr>
              <a:t>that they are thriving and growing at U-M</a:t>
            </a:r>
            <a:endParaRPr lang="en-US" sz="3800" dirty="0"/>
          </a:p>
        </p:txBody>
      </p:sp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4804"/>
              </p:ext>
            </p:extLst>
          </p:nvPr>
        </p:nvGraphicFramePr>
        <p:xfrm>
          <a:off x="2086928" y="2012173"/>
          <a:ext cx="674211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20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i="1" dirty="0" smtClean="0">
                <a:solidFill>
                  <a:srgbClr val="FFD006"/>
                </a:solidFill>
                <a:latin typeface="+mj-lt"/>
              </a:rPr>
              <a:t>Percent of individuals who interacted in a meaningful way with people who</a:t>
            </a:r>
            <a:r>
              <a:rPr lang="is-IS" sz="2800" b="1" i="1" smtClean="0">
                <a:solidFill>
                  <a:srgbClr val="FFD006"/>
                </a:solidFill>
                <a:latin typeface="+mj-lt"/>
              </a:rPr>
              <a:t>…..are different from them.</a:t>
            </a:r>
            <a:endParaRPr lang="en-US" sz="2800" b="1" i="1" dirty="0">
              <a:solidFill>
                <a:srgbClr val="FFD006"/>
              </a:solidFill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979881"/>
              </p:ext>
            </p:extLst>
          </p:nvPr>
        </p:nvGraphicFramePr>
        <p:xfrm>
          <a:off x="1858478" y="2179114"/>
          <a:ext cx="6381282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3442"/>
                <a:gridCol w="1518920"/>
                <a:gridCol w="1518920"/>
              </a:tblGrid>
              <a:tr h="606706">
                <a:tc>
                  <a:txBody>
                    <a:bodyPr/>
                    <a:lstStyle/>
                    <a:p>
                      <a:endParaRPr lang="en-US" sz="2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>
                          <a:latin typeface="+mj-lt"/>
                        </a:rPr>
                        <a:t>Faculty (TT)</a:t>
                      </a:r>
                      <a:endParaRPr lang="en-US" sz="22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>
                          <a:latin typeface="+mj-lt"/>
                        </a:rPr>
                        <a:t>Faculty (Non TT)</a:t>
                      </a:r>
                      <a:endParaRPr lang="en-US" sz="2200" i="1" dirty="0">
                        <a:latin typeface="+mj-lt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Political</a:t>
                      </a:r>
                      <a:r>
                        <a:rPr lang="en-US" sz="2200" b="1" i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Orientation </a:t>
                      </a:r>
                      <a:endParaRPr lang="en-US" sz="22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31%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53%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Race/Ethnicity</a:t>
                      </a:r>
                      <a:endParaRPr lang="en-US" sz="22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84%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82%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Social Class </a:t>
                      </a:r>
                      <a:endParaRPr lang="en-US" sz="22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56%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60%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National Origin</a:t>
                      </a:r>
                      <a:endParaRPr lang="en-US" sz="22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89%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82%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22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Sexual Orientation</a:t>
                      </a:r>
                      <a:endParaRPr lang="en-US" sz="22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64%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56%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858478" y="1690689"/>
            <a:ext cx="6741968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571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252" y="1813787"/>
            <a:ext cx="6721186" cy="1325563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FFD006"/>
                </a:solidFill>
                <a:latin typeface="+mj-lt"/>
              </a:rPr>
              <a:t>Faculty vary in the way in which they experience the U-M as a result of their social identities</a:t>
            </a:r>
            <a:endParaRPr lang="en-US" b="1" i="1" dirty="0">
              <a:solidFill>
                <a:srgbClr val="FFD00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378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7040" y="140401"/>
            <a:ext cx="7008632" cy="1325563"/>
          </a:xfrm>
        </p:spPr>
        <p:txBody>
          <a:bodyPr/>
          <a:lstStyle/>
          <a:p>
            <a:r>
              <a:rPr lang="en-US" sz="3200" b="1" i="1" dirty="0" smtClean="0">
                <a:solidFill>
                  <a:srgbClr val="FFD006"/>
                </a:solidFill>
                <a:latin typeface="+mj-lt"/>
              </a:rPr>
              <a:t>Faculty’s satisfaction </a:t>
            </a:r>
            <a:r>
              <a:rPr lang="en-US" sz="3200" b="1" i="1" dirty="0">
                <a:solidFill>
                  <a:srgbClr val="FFD006"/>
                </a:solidFill>
                <a:latin typeface="+mj-lt"/>
              </a:rPr>
              <a:t>with overall campus climate/environment that they experienced at U-M within the past 12 </a:t>
            </a:r>
            <a:r>
              <a:rPr lang="en-US" sz="3200" b="1" i="1" dirty="0" smtClean="0">
                <a:solidFill>
                  <a:srgbClr val="FFD006"/>
                </a:solidFill>
                <a:latin typeface="+mj-lt"/>
              </a:rPr>
              <a:t>months by social identity groups.</a:t>
            </a:r>
            <a:endParaRPr lang="en-US" sz="3200" b="1" i="1" dirty="0">
              <a:solidFill>
                <a:srgbClr val="FFD006"/>
              </a:solidFill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872284"/>
              </p:ext>
            </p:extLst>
          </p:nvPr>
        </p:nvGraphicFramePr>
        <p:xfrm>
          <a:off x="1797040" y="2698561"/>
          <a:ext cx="6949366" cy="2654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2078"/>
                <a:gridCol w="3447288"/>
              </a:tblGrid>
              <a:tr h="341555"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+mj-lt"/>
                        </a:rPr>
                        <a:t>Faculty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Age</a:t>
                      </a:r>
                      <a:endParaRPr lang="en-US" sz="18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41 and under &gt; Over 41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Tenure Track vs. Non-TT</a:t>
                      </a:r>
                      <a:endParaRPr lang="en-US" sz="18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No difference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Gender</a:t>
                      </a:r>
                      <a:endParaRPr lang="en-US" sz="18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Male &gt; Female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Sexual Orientation</a:t>
                      </a:r>
                      <a:endParaRPr lang="en-US" sz="18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Heterosexual &gt; LGBTQ+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18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Disability Status</a:t>
                      </a:r>
                      <a:endParaRPr lang="en-US" sz="18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No difference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1800" b="1" i="1" u="sng" dirty="0" smtClean="0">
                          <a:solidFill>
                            <a:schemeClr val="bg1"/>
                          </a:solidFill>
                          <a:latin typeface="+mj-lt"/>
                        </a:rPr>
                        <a:t>Racial/Ethnic</a:t>
                      </a:r>
                      <a:r>
                        <a:rPr lang="en-US" sz="1800" b="1" i="1" u="sng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Identity</a:t>
                      </a:r>
                      <a:endParaRPr lang="en-US" sz="1800" b="1" i="1" u="sng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Several race differences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3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773382" y="127382"/>
            <a:ext cx="7050950" cy="23110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i="1" dirty="0" smtClean="0">
                <a:solidFill>
                  <a:srgbClr val="FFD006"/>
                </a:solidFill>
              </a:rPr>
              <a:t>Odds ratios </a:t>
            </a:r>
            <a:r>
              <a:rPr lang="en-US" sz="2800" b="1" i="1" dirty="0">
                <a:solidFill>
                  <a:srgbClr val="FFD006"/>
                </a:solidFill>
              </a:rPr>
              <a:t>by race </a:t>
            </a:r>
            <a:r>
              <a:rPr lang="en-US" sz="2800" b="1" i="1" dirty="0" smtClean="0">
                <a:solidFill>
                  <a:srgbClr val="FFD006"/>
                </a:solidFill>
              </a:rPr>
              <a:t>of faculty who report being satisfied or very satisfied with overall campus climate that they experienced at U-M within the past 12 months.</a:t>
            </a:r>
            <a:endParaRPr lang="en-US" sz="28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55847059"/>
              </p:ext>
            </p:extLst>
          </p:nvPr>
        </p:nvGraphicFramePr>
        <p:xfrm>
          <a:off x="1869548" y="2022667"/>
          <a:ext cx="685861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45475" y="6297660"/>
            <a:ext cx="6081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  <a:latin typeface="+mj-lt"/>
              </a:rPr>
              <a:t>Only significant differences at p. &lt; .05 are displayed.</a:t>
            </a:r>
            <a:endParaRPr lang="en-US" b="1" i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044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7039" y="252763"/>
            <a:ext cx="6741968" cy="1325563"/>
          </a:xfrm>
        </p:spPr>
        <p:txBody>
          <a:bodyPr/>
          <a:lstStyle/>
          <a:p>
            <a:r>
              <a:rPr lang="en-US" sz="2800" b="1" i="1" dirty="0" smtClean="0">
                <a:solidFill>
                  <a:srgbClr val="FFD006"/>
                </a:solidFill>
                <a:latin typeface="+mj-lt"/>
              </a:rPr>
              <a:t>Faculty’s assessments of U-M’s level of commitment to DEI by social identity group.</a:t>
            </a:r>
            <a:endParaRPr lang="en-US" sz="2800" b="1" i="1" dirty="0">
              <a:solidFill>
                <a:srgbClr val="FFD006"/>
              </a:solidFill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58478" y="1690689"/>
            <a:ext cx="6741968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281938"/>
              </p:ext>
            </p:extLst>
          </p:nvPr>
        </p:nvGraphicFramePr>
        <p:xfrm>
          <a:off x="1797039" y="2356996"/>
          <a:ext cx="6949366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2481"/>
                <a:gridCol w="3696885"/>
              </a:tblGrid>
              <a:tr h="341555"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Faculty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Age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No difference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Tenure Track vs. Non-TT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Non-TT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&gt; Tenure Track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Gender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Male &gt; Females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Sexual Orientation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Heterosexual &gt; LGBTQ+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Disability Status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No difference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000" b="1" i="1" u="sng" dirty="0" smtClean="0">
                          <a:solidFill>
                            <a:schemeClr val="bg1"/>
                          </a:solidFill>
                          <a:latin typeface="+mj-lt"/>
                        </a:rPr>
                        <a:t>Racial/Ethnic</a:t>
                      </a:r>
                      <a:r>
                        <a:rPr lang="en-US" sz="2000" b="1" i="1" u="sng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Identity</a:t>
                      </a:r>
                      <a:endParaRPr lang="en-US" sz="2000" b="1" i="1" u="sng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Several race differences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89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904091" y="273083"/>
            <a:ext cx="6741968" cy="1325563"/>
          </a:xfrm>
        </p:spPr>
        <p:txBody>
          <a:bodyPr/>
          <a:lstStyle/>
          <a:p>
            <a:r>
              <a:rPr lang="en-US" sz="3200" b="1" i="1" dirty="0" smtClean="0">
                <a:solidFill>
                  <a:srgbClr val="FFD006"/>
                </a:solidFill>
                <a:latin typeface="+mj-lt"/>
              </a:rPr>
              <a:t>Mean differences </a:t>
            </a:r>
            <a:r>
              <a:rPr lang="en-US" sz="3200" i="1" dirty="0">
                <a:solidFill>
                  <a:srgbClr val="FFD006"/>
                </a:solidFill>
              </a:rPr>
              <a:t>by race </a:t>
            </a:r>
            <a:r>
              <a:rPr lang="en-US" sz="3200" b="1" i="1" dirty="0" smtClean="0">
                <a:solidFill>
                  <a:srgbClr val="FFD006"/>
                </a:solidFill>
                <a:latin typeface="+mj-lt"/>
              </a:rPr>
              <a:t>in faculty’s assessments of U-M’s level of commitment to DEI.</a:t>
            </a:r>
            <a:endParaRPr lang="en-US" sz="3200" b="1" i="1" dirty="0">
              <a:solidFill>
                <a:srgbClr val="FFD006"/>
              </a:solidFill>
              <a:latin typeface="+mj-lt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700852691"/>
              </p:ext>
            </p:extLst>
          </p:nvPr>
        </p:nvGraphicFramePr>
        <p:xfrm>
          <a:off x="1904091" y="1817740"/>
          <a:ext cx="7018943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88995" y="6215884"/>
            <a:ext cx="6081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  <a:latin typeface="+mj-lt"/>
              </a:rPr>
              <a:t>Only significant differences at p. &lt; .05 are displayed.</a:t>
            </a:r>
            <a:endParaRPr lang="en-US" b="1" i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332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8478" y="252763"/>
            <a:ext cx="6741968" cy="1325563"/>
          </a:xfrm>
        </p:spPr>
        <p:txBody>
          <a:bodyPr/>
          <a:lstStyle/>
          <a:p>
            <a:r>
              <a:rPr lang="en-US" sz="3200" b="1" i="1" dirty="0" smtClean="0">
                <a:solidFill>
                  <a:srgbClr val="FFD006"/>
                </a:solidFill>
                <a:latin typeface="+mj-lt"/>
              </a:rPr>
              <a:t>Faculty’s perceptions that they are valued and belong at U-M by social identity group.</a:t>
            </a:r>
            <a:endParaRPr lang="en-US" sz="3200" b="1" i="1" dirty="0">
              <a:solidFill>
                <a:srgbClr val="FFD006"/>
              </a:solidFill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58478" y="1690689"/>
            <a:ext cx="6741968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322544"/>
              </p:ext>
            </p:extLst>
          </p:nvPr>
        </p:nvGraphicFramePr>
        <p:xfrm>
          <a:off x="1858478" y="2137126"/>
          <a:ext cx="6949366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2078"/>
                <a:gridCol w="3447288"/>
              </a:tblGrid>
              <a:tr h="341555"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Faculty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Age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No difference</a:t>
                      </a: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Tenure Track vs. Non-TT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No difference</a:t>
                      </a: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Gender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Male &gt; Females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Sexual Orientation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Heterosexual &gt; LGBTQ+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Disability Status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w/o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disabilities 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&gt; w/ disabilities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000" b="1" i="1" u="sng" dirty="0" smtClean="0">
                          <a:solidFill>
                            <a:schemeClr val="bg1"/>
                          </a:solidFill>
                          <a:latin typeface="+mj-lt"/>
                        </a:rPr>
                        <a:t>Racial/Ethnic</a:t>
                      </a:r>
                      <a:r>
                        <a:rPr lang="en-US" sz="2000" b="1" i="1" u="sng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Identity</a:t>
                      </a:r>
                      <a:endParaRPr lang="en-US" sz="2000" b="1" i="1" u="sng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Several race differences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60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858478" y="252763"/>
            <a:ext cx="6741968" cy="1325563"/>
          </a:xfrm>
        </p:spPr>
        <p:txBody>
          <a:bodyPr/>
          <a:lstStyle/>
          <a:p>
            <a:r>
              <a:rPr lang="en-US" sz="3200" b="1" i="1" dirty="0" smtClean="0">
                <a:solidFill>
                  <a:srgbClr val="FFD006"/>
                </a:solidFill>
                <a:latin typeface="+mj-lt"/>
              </a:rPr>
              <a:t>Mean differences </a:t>
            </a:r>
            <a:r>
              <a:rPr lang="en-US" sz="3200" i="1" dirty="0">
                <a:solidFill>
                  <a:srgbClr val="FFD006"/>
                </a:solidFill>
              </a:rPr>
              <a:t>by race </a:t>
            </a:r>
            <a:r>
              <a:rPr lang="en-US" sz="3200" b="1" i="1" dirty="0" smtClean="0">
                <a:solidFill>
                  <a:srgbClr val="FFD006"/>
                </a:solidFill>
                <a:latin typeface="+mj-lt"/>
              </a:rPr>
              <a:t>in faculty’s perceptions that they are valued and belong at U-M.</a:t>
            </a:r>
            <a:endParaRPr lang="en-US" sz="3200" b="1" i="1" dirty="0">
              <a:solidFill>
                <a:srgbClr val="FFD006"/>
              </a:solidFill>
              <a:latin typeface="+mj-lt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846776562"/>
              </p:ext>
            </p:extLst>
          </p:nvPr>
        </p:nvGraphicFramePr>
        <p:xfrm>
          <a:off x="1641984" y="1808755"/>
          <a:ext cx="695846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81561" y="6215884"/>
            <a:ext cx="6081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  <a:latin typeface="+mj-lt"/>
              </a:rPr>
              <a:t>Only significant differences at p. &lt; .05 are displayed.</a:t>
            </a:r>
            <a:endParaRPr lang="en-US" b="1" i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264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177" y="365126"/>
            <a:ext cx="6741968" cy="1325563"/>
          </a:xfrm>
        </p:spPr>
        <p:txBody>
          <a:bodyPr/>
          <a:lstStyle/>
          <a:p>
            <a:r>
              <a:rPr lang="en-US" sz="3200" b="1" i="1" dirty="0" smtClean="0">
                <a:solidFill>
                  <a:srgbClr val="FFD006"/>
                </a:solidFill>
                <a:latin typeface="+mj-lt"/>
              </a:rPr>
              <a:t>Faculty’s perceptions that they are thriving and growing at U-M by social identity group.</a:t>
            </a:r>
            <a:endParaRPr lang="en-US" sz="3200" b="1" i="1" dirty="0">
              <a:solidFill>
                <a:srgbClr val="FFD006"/>
              </a:solidFill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58478" y="1690689"/>
            <a:ext cx="6741968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9886"/>
              </p:ext>
            </p:extLst>
          </p:nvPr>
        </p:nvGraphicFramePr>
        <p:xfrm>
          <a:off x="1858478" y="2353470"/>
          <a:ext cx="6949366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2078"/>
                <a:gridCol w="3447288"/>
              </a:tblGrid>
              <a:tr h="341555"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Faculty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Age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41 and under &gt; Over 41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Tenure Track vs. Non-TT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Tenure Track &gt;  Non-TT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Gender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Male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&gt; Female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Sexual Orientation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Heterosexual &gt; LGBTQ+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Disability Status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w/o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disabilities 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&gt; w/ disabilities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000" b="1" i="1" u="sng" dirty="0" smtClean="0">
                          <a:solidFill>
                            <a:schemeClr val="bg1"/>
                          </a:solidFill>
                          <a:latin typeface="+mj-lt"/>
                        </a:rPr>
                        <a:t>Racial/Ethnic</a:t>
                      </a:r>
                      <a:r>
                        <a:rPr lang="en-US" sz="2000" b="1" i="1" u="sng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Identity</a:t>
                      </a:r>
                      <a:endParaRPr lang="en-US" sz="2000" b="1" i="1" u="sng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Several race differences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0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164" y="369001"/>
            <a:ext cx="6721186" cy="990976"/>
          </a:xfrm>
        </p:spPr>
        <p:txBody>
          <a:bodyPr/>
          <a:lstStyle/>
          <a:p>
            <a:r>
              <a:rPr lang="en-US" sz="3600" b="1" i="1" dirty="0" smtClean="0">
                <a:solidFill>
                  <a:srgbClr val="FFC000"/>
                </a:solidFill>
                <a:latin typeface="+mj-lt"/>
              </a:rPr>
              <a:t>U-M  Campuswide Climate Survey</a:t>
            </a:r>
            <a:endParaRPr lang="en-US" sz="3600" b="1" i="1" dirty="0">
              <a:solidFill>
                <a:srgbClr val="FFC000"/>
              </a:solidFill>
              <a:latin typeface="+mj-lt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378990" y="1197245"/>
            <a:ext cx="5759559" cy="2407403"/>
            <a:chOff x="2502976" y="1700940"/>
            <a:chExt cx="5759559" cy="2407403"/>
          </a:xfrm>
        </p:grpSpPr>
        <p:sp>
          <p:nvSpPr>
            <p:cNvPr id="3" name="Oval 2"/>
            <p:cNvSpPr/>
            <p:nvPr/>
          </p:nvSpPr>
          <p:spPr>
            <a:xfrm>
              <a:off x="4504840" y="1700940"/>
              <a:ext cx="1580827" cy="8911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i="1" dirty="0" smtClean="0">
                  <a:latin typeface="+mj-lt"/>
                </a:rPr>
                <a:t>Sampling Survey</a:t>
              </a:r>
              <a:endParaRPr lang="en-US" sz="1600" b="1" i="1" dirty="0">
                <a:latin typeface="+mj-lt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502976" y="3285641"/>
              <a:ext cx="1449092" cy="77491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latin typeface="+mj-lt"/>
                </a:rPr>
                <a:t>Students </a:t>
              </a:r>
              <a:r>
                <a:rPr lang="en-US" sz="1400" b="1" i="1" dirty="0" smtClean="0">
                  <a:solidFill>
                    <a:srgbClr val="FFFF00"/>
                  </a:solidFill>
                  <a:latin typeface="+mj-lt"/>
                </a:rPr>
                <a:t>Completed 1/17</a:t>
              </a:r>
              <a:endParaRPr lang="en-US" sz="1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813443" y="3333428"/>
              <a:ext cx="1449092" cy="77491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latin typeface="+mj-lt"/>
                </a:rPr>
                <a:t>Staff </a:t>
              </a:r>
              <a:r>
                <a:rPr lang="en-US" sz="1400" b="1" i="1" dirty="0" smtClean="0">
                  <a:solidFill>
                    <a:srgbClr val="FFFF00"/>
                  </a:solidFill>
                  <a:latin typeface="+mj-lt"/>
                </a:rPr>
                <a:t>Completed 1/17</a:t>
              </a:r>
              <a:endParaRPr lang="en-US" sz="1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605579" y="3285641"/>
              <a:ext cx="1449092" cy="77491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latin typeface="+mj-lt"/>
                </a:rPr>
                <a:t>Faculty </a:t>
              </a:r>
              <a:r>
                <a:rPr lang="en-US" sz="1400" b="1" i="1" dirty="0" smtClean="0">
                  <a:solidFill>
                    <a:srgbClr val="FFFF00"/>
                  </a:solidFill>
                  <a:latin typeface="+mj-lt"/>
                </a:rPr>
                <a:t>Completed 1/17</a:t>
              </a:r>
              <a:endParaRPr lang="en-US" sz="1400" b="1" i="1" dirty="0">
                <a:solidFill>
                  <a:srgbClr val="FFFF00"/>
                </a:solidFill>
                <a:latin typeface="+mj-lt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3332136" y="2448732"/>
              <a:ext cx="1273443" cy="7749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5246176" y="2642461"/>
              <a:ext cx="7749" cy="5811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5" idx="0"/>
            </p:cNvCxnSpPr>
            <p:nvPr/>
          </p:nvCxnSpPr>
          <p:spPr>
            <a:xfrm>
              <a:off x="5963619" y="2531391"/>
              <a:ext cx="1574370" cy="8020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2415798" y="3945611"/>
            <a:ext cx="5722751" cy="2359616"/>
            <a:chOff x="2519765" y="1700940"/>
            <a:chExt cx="5722751" cy="2359616"/>
          </a:xfrm>
        </p:grpSpPr>
        <p:sp>
          <p:nvSpPr>
            <p:cNvPr id="16" name="Oval 15"/>
            <p:cNvSpPr/>
            <p:nvPr/>
          </p:nvSpPr>
          <p:spPr>
            <a:xfrm>
              <a:off x="4504840" y="1700940"/>
              <a:ext cx="1580827" cy="8911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latin typeface="+mj-lt"/>
                </a:rPr>
                <a:t>Census Survey</a:t>
              </a:r>
              <a:endParaRPr lang="en-US" b="1" i="1" dirty="0">
                <a:latin typeface="+mj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19765" y="3285641"/>
              <a:ext cx="1449092" cy="77491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latin typeface="+mj-lt"/>
                </a:rPr>
                <a:t>Students </a:t>
              </a:r>
            </a:p>
            <a:p>
              <a:pPr algn="ctr"/>
              <a:r>
                <a:rPr lang="en-US" sz="1400" b="1" i="1" dirty="0" smtClean="0">
                  <a:solidFill>
                    <a:srgbClr val="FFFF00"/>
                  </a:solidFill>
                  <a:latin typeface="+mj-lt"/>
                </a:rPr>
                <a:t>In field 10/17</a:t>
              </a:r>
              <a:endParaRPr lang="en-US" sz="1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793424" y="3277892"/>
              <a:ext cx="1449092" cy="77491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latin typeface="+mj-lt"/>
                </a:rPr>
                <a:t>Staff</a:t>
              </a:r>
            </a:p>
            <a:p>
              <a:pPr algn="ctr"/>
              <a:r>
                <a:rPr lang="en-US" sz="1400" b="1" i="1" dirty="0" smtClean="0">
                  <a:solidFill>
                    <a:srgbClr val="FFFF00"/>
                  </a:solidFill>
                  <a:latin typeface="+mj-lt"/>
                </a:rPr>
                <a:t>Completed 4/17</a:t>
              </a:r>
              <a:endParaRPr lang="en-US" sz="1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05579" y="3285641"/>
              <a:ext cx="1449092" cy="77491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latin typeface="+mj-lt"/>
                </a:rPr>
                <a:t>Faculty</a:t>
              </a:r>
            </a:p>
            <a:p>
              <a:pPr algn="ctr"/>
              <a:r>
                <a:rPr lang="en-US" sz="1400" b="1" i="1" dirty="0" smtClean="0">
                  <a:solidFill>
                    <a:srgbClr val="FFFF00"/>
                  </a:solidFill>
                  <a:latin typeface="+mj-lt"/>
                </a:rPr>
                <a:t>In field 10/17</a:t>
              </a:r>
              <a:endParaRPr lang="en-US" sz="1400" b="1" i="1" dirty="0">
                <a:solidFill>
                  <a:srgbClr val="FFFF00"/>
                </a:solidFill>
                <a:latin typeface="+mj-lt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3332136" y="2448732"/>
              <a:ext cx="1273443" cy="7749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46176" y="2642461"/>
              <a:ext cx="7749" cy="5811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18" idx="0"/>
            </p:cNvCxnSpPr>
            <p:nvPr/>
          </p:nvCxnSpPr>
          <p:spPr>
            <a:xfrm>
              <a:off x="5943600" y="2475855"/>
              <a:ext cx="1574370" cy="8020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7849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797039" y="230460"/>
            <a:ext cx="6741968" cy="1325563"/>
          </a:xfrm>
        </p:spPr>
        <p:txBody>
          <a:bodyPr/>
          <a:lstStyle/>
          <a:p>
            <a:r>
              <a:rPr lang="en-US" sz="3200" b="1" i="1" dirty="0" smtClean="0">
                <a:solidFill>
                  <a:srgbClr val="FFD006"/>
                </a:solidFill>
                <a:latin typeface="+mj-lt"/>
              </a:rPr>
              <a:t>Mean differences by race in faculty’s perceptions that they are thriving and growing at U-M.</a:t>
            </a:r>
            <a:endParaRPr lang="en-US" sz="3200" b="1" i="1" dirty="0">
              <a:solidFill>
                <a:srgbClr val="FFD006"/>
              </a:solidFill>
              <a:latin typeface="+mj-lt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89054600"/>
              </p:ext>
            </p:extLst>
          </p:nvPr>
        </p:nvGraphicFramePr>
        <p:xfrm>
          <a:off x="2120023" y="1652667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68706" y="6111806"/>
            <a:ext cx="6081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  <a:latin typeface="+mj-lt"/>
              </a:rPr>
              <a:t>Only significant differences at p. &lt; .05 are displayed.</a:t>
            </a:r>
            <a:endParaRPr lang="en-US" b="1" i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783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496" y="1968769"/>
            <a:ext cx="6721186" cy="1325563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FFD006"/>
                </a:solidFill>
                <a:latin typeface="+mj-lt"/>
              </a:rPr>
              <a:t>Many faculty report experiencing different forms of discrimination </a:t>
            </a:r>
          </a:p>
        </p:txBody>
      </p:sp>
    </p:spTree>
    <p:extLst>
      <p:ext uri="{BB962C8B-B14F-4D97-AF65-F5344CB8AC3E}">
        <p14:creationId xmlns:p14="http://schemas.microsoft.com/office/powerpoint/2010/main" val="26987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4834331"/>
              </p:ext>
            </p:extLst>
          </p:nvPr>
        </p:nvGraphicFramePr>
        <p:xfrm>
          <a:off x="1945115" y="2220367"/>
          <a:ext cx="674211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770811" y="198830"/>
            <a:ext cx="7090719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i="1" dirty="0" smtClean="0">
                <a:solidFill>
                  <a:srgbClr val="FFD006"/>
                </a:solidFill>
              </a:rPr>
              <a:t>Percentage of individuals who report having felt discriminated against at U-M at least once within the past 12 months.</a:t>
            </a:r>
          </a:p>
          <a:p>
            <a:endParaRPr lang="en-US" sz="3200" b="1" i="1" dirty="0">
              <a:solidFill>
                <a:srgbClr val="FFD0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2386" y="148150"/>
            <a:ext cx="6741968" cy="1325563"/>
          </a:xfrm>
        </p:spPr>
        <p:txBody>
          <a:bodyPr/>
          <a:lstStyle/>
          <a:p>
            <a:r>
              <a:rPr lang="en-US" sz="3200" b="1" i="1" dirty="0" smtClean="0">
                <a:solidFill>
                  <a:srgbClr val="FFD006"/>
                </a:solidFill>
                <a:latin typeface="+mj-lt"/>
              </a:rPr>
              <a:t>Percent of individuals who report experiencing at least one discriminatory event at U-M in the past 12 months based on their</a:t>
            </a:r>
            <a:r>
              <a:rPr lang="is-IS" sz="3200" b="1" i="1" smtClean="0">
                <a:solidFill>
                  <a:srgbClr val="FFD006"/>
                </a:solidFill>
                <a:latin typeface="+mj-lt"/>
              </a:rPr>
              <a:t>….</a:t>
            </a:r>
            <a:endParaRPr lang="en-US" sz="3200" b="1" i="1" dirty="0">
              <a:solidFill>
                <a:srgbClr val="FFD006"/>
              </a:solidFill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469772"/>
              </p:ext>
            </p:extLst>
          </p:nvPr>
        </p:nvGraphicFramePr>
        <p:xfrm>
          <a:off x="1800432" y="2209196"/>
          <a:ext cx="6625876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1968"/>
                <a:gridCol w="1596954"/>
                <a:gridCol w="1596954"/>
              </a:tblGrid>
              <a:tr h="606811">
                <a:tc>
                  <a:txBody>
                    <a:bodyPr/>
                    <a:lstStyle/>
                    <a:p>
                      <a:r>
                        <a:rPr lang="en-US" sz="2300" i="1" dirty="0" smtClean="0">
                          <a:latin typeface="+mj-lt"/>
                        </a:rPr>
                        <a:t>Type of Discrimination Experienced</a:t>
                      </a:r>
                      <a:r>
                        <a:rPr lang="is-IS" sz="2300" i="1" smtClean="0">
                          <a:latin typeface="+mj-lt"/>
                        </a:rPr>
                        <a:t>…</a:t>
                      </a:r>
                      <a:endParaRPr lang="en-US" sz="23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i="1" dirty="0" smtClean="0">
                          <a:latin typeface="+mj-lt"/>
                        </a:rPr>
                        <a:t>Faculty (TT)</a:t>
                      </a:r>
                      <a:endParaRPr lang="en-US" sz="23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i="1" dirty="0" smtClean="0">
                          <a:latin typeface="+mj-lt"/>
                        </a:rPr>
                        <a:t>Faculty (Non TT)</a:t>
                      </a:r>
                      <a:endParaRPr lang="en-US" sz="2300" i="1" dirty="0">
                        <a:latin typeface="+mj-lt"/>
                      </a:endParaRPr>
                    </a:p>
                  </a:txBody>
                  <a:tcPr/>
                </a:tc>
              </a:tr>
              <a:tr h="429254">
                <a:tc>
                  <a:txBody>
                    <a:bodyPr/>
                    <a:lstStyle/>
                    <a:p>
                      <a:r>
                        <a:rPr lang="en-US" sz="23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Gender</a:t>
                      </a:r>
                      <a:endParaRPr lang="en-US" sz="23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23%</a:t>
                      </a:r>
                      <a:endParaRPr lang="en-US" sz="23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18%</a:t>
                      </a:r>
                      <a:endParaRPr lang="en-US" sz="23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29254">
                <a:tc>
                  <a:txBody>
                    <a:bodyPr/>
                    <a:lstStyle/>
                    <a:p>
                      <a:r>
                        <a:rPr lang="en-US" sz="23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Race/Ethnicity</a:t>
                      </a:r>
                      <a:endParaRPr lang="en-US" sz="23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15%</a:t>
                      </a:r>
                      <a:endParaRPr lang="en-US" sz="23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11%</a:t>
                      </a:r>
                      <a:endParaRPr lang="en-US" sz="23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29254">
                <a:tc>
                  <a:txBody>
                    <a:bodyPr/>
                    <a:lstStyle/>
                    <a:p>
                      <a:r>
                        <a:rPr lang="en-US" sz="23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Social Class </a:t>
                      </a:r>
                      <a:endParaRPr lang="en-US" sz="23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6%</a:t>
                      </a:r>
                      <a:endParaRPr lang="en-US" sz="23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5%</a:t>
                      </a:r>
                      <a:endParaRPr lang="en-US" sz="23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29254">
                <a:tc>
                  <a:txBody>
                    <a:bodyPr/>
                    <a:lstStyle/>
                    <a:p>
                      <a:r>
                        <a:rPr lang="en-US" sz="23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National Origin</a:t>
                      </a:r>
                      <a:endParaRPr lang="en-US" sz="23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10%</a:t>
                      </a:r>
                      <a:endParaRPr lang="en-US" sz="23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9%</a:t>
                      </a:r>
                      <a:endParaRPr lang="en-US" sz="23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292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Sexual Orientation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3%</a:t>
                      </a:r>
                      <a:endParaRPr lang="en-US" sz="23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2%</a:t>
                      </a:r>
                      <a:endParaRPr lang="en-US" sz="23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29254">
                <a:tc>
                  <a:txBody>
                    <a:bodyPr/>
                    <a:lstStyle/>
                    <a:p>
                      <a:r>
                        <a:rPr lang="en-US" sz="23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Political</a:t>
                      </a:r>
                      <a:r>
                        <a:rPr lang="en-US" sz="2300" b="1" i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Orientation </a:t>
                      </a:r>
                      <a:endParaRPr lang="en-US" sz="23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6%</a:t>
                      </a:r>
                      <a:endParaRPr lang="en-US" sz="23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9%</a:t>
                      </a:r>
                      <a:endParaRPr lang="en-US" sz="23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29254">
                <a:tc>
                  <a:txBody>
                    <a:bodyPr/>
                    <a:lstStyle/>
                    <a:p>
                      <a:r>
                        <a:rPr lang="en-US" sz="23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Disability Status</a:t>
                      </a:r>
                      <a:endParaRPr lang="en-US" sz="23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3%</a:t>
                      </a:r>
                      <a:endParaRPr lang="en-US" sz="23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2%</a:t>
                      </a:r>
                      <a:endParaRPr lang="en-US" sz="23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858478" y="1690689"/>
            <a:ext cx="6741968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445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45" y="1742943"/>
            <a:ext cx="6721186" cy="1325563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FFD006"/>
                </a:solidFill>
                <a:latin typeface="+mj-lt"/>
              </a:rPr>
              <a:t>Faculty’s experiences with different forms of discrimination differ by social identity groups</a:t>
            </a:r>
          </a:p>
        </p:txBody>
      </p:sp>
    </p:spTree>
    <p:extLst>
      <p:ext uri="{BB962C8B-B14F-4D97-AF65-F5344CB8AC3E}">
        <p14:creationId xmlns:p14="http://schemas.microsoft.com/office/powerpoint/2010/main" val="208944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7040" y="179147"/>
            <a:ext cx="6981200" cy="1325563"/>
          </a:xfrm>
        </p:spPr>
        <p:txBody>
          <a:bodyPr/>
          <a:lstStyle/>
          <a:p>
            <a:r>
              <a:rPr lang="en-US" sz="3200" b="1" i="1" dirty="0" smtClean="0">
                <a:solidFill>
                  <a:srgbClr val="FFD006"/>
                </a:solidFill>
                <a:latin typeface="+mj-lt"/>
              </a:rPr>
              <a:t>Faculty who report having felt discriminated against at U-M within the past 12 months by social identity groups.</a:t>
            </a:r>
            <a:endParaRPr lang="en-US" sz="3200" b="1" i="1" dirty="0">
              <a:solidFill>
                <a:srgbClr val="FFD006"/>
              </a:solidFill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58478" y="1690689"/>
            <a:ext cx="6741968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88752"/>
              </p:ext>
            </p:extLst>
          </p:nvPr>
        </p:nvGraphicFramePr>
        <p:xfrm>
          <a:off x="1797040" y="2494719"/>
          <a:ext cx="6949366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2078"/>
                <a:gridCol w="3447288"/>
              </a:tblGrid>
              <a:tr h="341555"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+mj-lt"/>
                        </a:rPr>
                        <a:t>Faculty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2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Age</a:t>
                      </a:r>
                      <a:endParaRPr lang="en-US" sz="22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Over 41 &gt; 41 and under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2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Tenure Track vs. Non-TT</a:t>
                      </a:r>
                      <a:endParaRPr lang="en-US" sz="22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Tenure Track &gt;  Non-TT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2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Gender</a:t>
                      </a:r>
                      <a:endParaRPr lang="en-US" sz="22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Female</a:t>
                      </a:r>
                      <a:r>
                        <a:rPr lang="en-US" sz="22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&gt; Male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2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Sexual Orientation</a:t>
                      </a:r>
                      <a:endParaRPr lang="en-US" sz="22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LGBTQ+ &gt; Heterosexual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2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Disability Status</a:t>
                      </a:r>
                      <a:endParaRPr lang="en-US" sz="22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w/</a:t>
                      </a:r>
                      <a:r>
                        <a:rPr lang="en-US" sz="22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disabilities </a:t>
                      </a:r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&gt; w/o disabilities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66249">
                <a:tc>
                  <a:txBody>
                    <a:bodyPr/>
                    <a:lstStyle/>
                    <a:p>
                      <a:r>
                        <a:rPr lang="en-US" sz="2200" b="1" i="1" u="sng" dirty="0" smtClean="0">
                          <a:solidFill>
                            <a:schemeClr val="bg1"/>
                          </a:solidFill>
                          <a:latin typeface="+mj-lt"/>
                        </a:rPr>
                        <a:t>Racial/Ethnic</a:t>
                      </a:r>
                      <a:r>
                        <a:rPr lang="en-US" sz="2200" b="1" i="1" u="sng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Identity</a:t>
                      </a:r>
                      <a:endParaRPr lang="en-US" sz="2200" b="1" i="1" u="sng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Several race differences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83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797040" y="179147"/>
            <a:ext cx="6981200" cy="1984769"/>
          </a:xfrm>
        </p:spPr>
        <p:txBody>
          <a:bodyPr/>
          <a:lstStyle/>
          <a:p>
            <a:r>
              <a:rPr lang="en-US" sz="3200" b="1" i="1" dirty="0" smtClean="0">
                <a:solidFill>
                  <a:srgbClr val="FFD006"/>
                </a:solidFill>
                <a:latin typeface="+mj-lt"/>
              </a:rPr>
              <a:t>Odds ratios by race of faculty who report having felt discriminated against at U-M within the past 12 months.</a:t>
            </a:r>
            <a:endParaRPr lang="en-US" sz="3200" b="1" i="1" dirty="0">
              <a:solidFill>
                <a:srgbClr val="FFD006"/>
              </a:solidFill>
              <a:latin typeface="+mj-lt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649572925"/>
              </p:ext>
            </p:extLst>
          </p:nvPr>
        </p:nvGraphicFramePr>
        <p:xfrm>
          <a:off x="1627236" y="2074707"/>
          <a:ext cx="715100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47074" y="6138707"/>
            <a:ext cx="6081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  <a:latin typeface="+mj-lt"/>
              </a:rPr>
              <a:t>Only significant differences at p. &lt; .05 are displayed.</a:t>
            </a:r>
            <a:endParaRPr lang="en-US" b="1" i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330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6626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249408"/>
              </p:ext>
            </p:extLst>
          </p:nvPr>
        </p:nvGraphicFramePr>
        <p:xfrm>
          <a:off x="1988984" y="2197332"/>
          <a:ext cx="674211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1747025" y="58648"/>
            <a:ext cx="698407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>
                <a:solidFill>
                  <a:srgbClr val="FFD006"/>
                </a:solidFill>
                <a:latin typeface="+mj-lt"/>
              </a:rPr>
              <a:t>Percent of individuals who report experiencing at least one discriminatory event at U-M in the past 12 months based on </a:t>
            </a:r>
            <a:r>
              <a:rPr lang="en-US" sz="3000" b="1" i="1" dirty="0" smtClean="0">
                <a:solidFill>
                  <a:srgbClr val="FFD006"/>
                </a:solidFill>
                <a:latin typeface="+mj-lt"/>
              </a:rPr>
              <a:t>their</a:t>
            </a:r>
            <a:r>
              <a:rPr lang="is-IS" sz="3000" b="1" i="1" smtClean="0">
                <a:solidFill>
                  <a:srgbClr val="FFD006"/>
                </a:solidFill>
                <a:latin typeface="+mj-lt"/>
              </a:rPr>
              <a:t> sex.</a:t>
            </a:r>
            <a:r>
              <a:rPr lang="is-IS" sz="3000" b="1" i="1">
                <a:solidFill>
                  <a:srgbClr val="FFD006"/>
                </a:solidFill>
                <a:latin typeface="+mj-lt"/>
              </a:rPr>
              <a:t/>
            </a:r>
            <a:br>
              <a:rPr lang="is-IS" sz="3000" b="1" i="1">
                <a:solidFill>
                  <a:srgbClr val="FFD006"/>
                </a:solidFill>
                <a:latin typeface="+mj-lt"/>
              </a:rPr>
            </a:b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070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802651"/>
              </p:ext>
            </p:extLst>
          </p:nvPr>
        </p:nvGraphicFramePr>
        <p:xfrm>
          <a:off x="1988964" y="2152728"/>
          <a:ext cx="674211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1747025" y="58648"/>
            <a:ext cx="722599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0" b="1" i="1" dirty="0">
                <a:solidFill>
                  <a:srgbClr val="FFD006"/>
                </a:solidFill>
                <a:latin typeface="+mj-lt"/>
              </a:rPr>
              <a:t>Percent of </a:t>
            </a:r>
            <a:r>
              <a:rPr lang="en-US" sz="2900" b="1" i="1" dirty="0" smtClean="0">
                <a:solidFill>
                  <a:srgbClr val="FFD006"/>
                </a:solidFill>
                <a:latin typeface="+mj-lt"/>
              </a:rPr>
              <a:t>faculty </a:t>
            </a:r>
            <a:r>
              <a:rPr lang="en-US" sz="2900" b="1" i="1" dirty="0">
                <a:solidFill>
                  <a:srgbClr val="FFD006"/>
                </a:solidFill>
                <a:latin typeface="+mj-lt"/>
              </a:rPr>
              <a:t>who report experiencing at least one discriminatory event at U-M in the past 12 months based on </a:t>
            </a:r>
            <a:r>
              <a:rPr lang="en-US" sz="2900" b="1" i="1" dirty="0" smtClean="0">
                <a:solidFill>
                  <a:srgbClr val="FFD006"/>
                </a:solidFill>
                <a:latin typeface="+mj-lt"/>
              </a:rPr>
              <a:t>their</a:t>
            </a:r>
            <a:r>
              <a:rPr lang="is-IS" sz="2900" b="1" i="1" smtClean="0">
                <a:solidFill>
                  <a:srgbClr val="FFD006"/>
                </a:solidFill>
                <a:latin typeface="+mj-lt"/>
              </a:rPr>
              <a:t> national origin.</a:t>
            </a:r>
            <a:endParaRPr lang="en-US" sz="2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702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164" y="369001"/>
            <a:ext cx="6721186" cy="990976"/>
          </a:xfrm>
        </p:spPr>
        <p:txBody>
          <a:bodyPr/>
          <a:lstStyle/>
          <a:p>
            <a:r>
              <a:rPr lang="en-US" sz="3600" b="1" i="1" dirty="0" smtClean="0">
                <a:solidFill>
                  <a:srgbClr val="FFC000"/>
                </a:solidFill>
                <a:latin typeface="+mj-lt"/>
              </a:rPr>
              <a:t>U-M  Campuswide Climate Survey</a:t>
            </a:r>
            <a:endParaRPr lang="en-US" sz="3600" b="1" i="1" dirty="0">
              <a:solidFill>
                <a:srgbClr val="FFC000"/>
              </a:solidFill>
              <a:latin typeface="+mj-lt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378990" y="1197245"/>
            <a:ext cx="5759559" cy="2407403"/>
            <a:chOff x="2502976" y="1700940"/>
            <a:chExt cx="5759559" cy="2407403"/>
          </a:xfrm>
        </p:grpSpPr>
        <p:sp>
          <p:nvSpPr>
            <p:cNvPr id="3" name="Oval 2"/>
            <p:cNvSpPr/>
            <p:nvPr/>
          </p:nvSpPr>
          <p:spPr>
            <a:xfrm>
              <a:off x="4504840" y="1700940"/>
              <a:ext cx="1580827" cy="891152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i="1" dirty="0" smtClean="0">
                  <a:latin typeface="+mj-lt"/>
                </a:rPr>
                <a:t>Sampling Survey</a:t>
              </a:r>
              <a:endParaRPr lang="en-US" sz="1600" b="1" i="1" dirty="0">
                <a:latin typeface="+mj-lt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502976" y="3285641"/>
              <a:ext cx="1449092" cy="77491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>
                      <a:lumMod val="50000"/>
                    </a:schemeClr>
                  </a:solidFill>
                  <a:latin typeface="+mj-lt"/>
                </a:rPr>
                <a:t>Students </a:t>
              </a:r>
              <a:r>
                <a:rPr lang="en-US" sz="1400" b="1" i="1" dirty="0" smtClean="0">
                  <a:solidFill>
                    <a:schemeClr val="tx1">
                      <a:lumMod val="50000"/>
                    </a:schemeClr>
                  </a:solidFill>
                  <a:latin typeface="+mj-lt"/>
                </a:rPr>
                <a:t>Completed 1/17</a:t>
              </a:r>
              <a:endParaRPr lang="en-US" sz="1400" b="1" i="1" dirty="0">
                <a:solidFill>
                  <a:schemeClr val="tx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813443" y="3333428"/>
              <a:ext cx="1449092" cy="77491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>
                      <a:lumMod val="50000"/>
                    </a:schemeClr>
                  </a:solidFill>
                  <a:latin typeface="+mj-lt"/>
                </a:rPr>
                <a:t>Staff </a:t>
              </a:r>
              <a:r>
                <a:rPr lang="en-US" sz="1400" b="1" i="1" dirty="0" smtClean="0">
                  <a:solidFill>
                    <a:schemeClr val="tx1">
                      <a:lumMod val="50000"/>
                    </a:schemeClr>
                  </a:solidFill>
                  <a:latin typeface="+mj-lt"/>
                </a:rPr>
                <a:t>Completed 1/17</a:t>
              </a:r>
              <a:endParaRPr lang="en-US" sz="1400" b="1" i="1" dirty="0">
                <a:solidFill>
                  <a:schemeClr val="tx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605579" y="3285641"/>
              <a:ext cx="1449092" cy="77491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latin typeface="+mj-lt"/>
                </a:rPr>
                <a:t>Faculty </a:t>
              </a:r>
              <a:r>
                <a:rPr lang="en-US" sz="1400" b="1" i="1" dirty="0" smtClean="0">
                  <a:solidFill>
                    <a:srgbClr val="FFFF00"/>
                  </a:solidFill>
                  <a:latin typeface="+mj-lt"/>
                </a:rPr>
                <a:t>Completed 1/17</a:t>
              </a:r>
              <a:endParaRPr lang="en-US" sz="1400" b="1" i="1" dirty="0">
                <a:solidFill>
                  <a:srgbClr val="FFFF00"/>
                </a:solidFill>
                <a:latin typeface="+mj-lt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3332136" y="2448732"/>
              <a:ext cx="1273443" cy="774915"/>
            </a:xfrm>
            <a:prstGeom prst="line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5246176" y="2642461"/>
              <a:ext cx="7749" cy="58118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5" idx="0"/>
            </p:cNvCxnSpPr>
            <p:nvPr/>
          </p:nvCxnSpPr>
          <p:spPr>
            <a:xfrm>
              <a:off x="5963619" y="2531391"/>
              <a:ext cx="1574370" cy="802037"/>
            </a:xfrm>
            <a:prstGeom prst="line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2415798" y="3945611"/>
            <a:ext cx="5722751" cy="2359616"/>
            <a:chOff x="2519765" y="1700940"/>
            <a:chExt cx="5722751" cy="2359616"/>
          </a:xfrm>
        </p:grpSpPr>
        <p:sp>
          <p:nvSpPr>
            <p:cNvPr id="16" name="Oval 15"/>
            <p:cNvSpPr/>
            <p:nvPr/>
          </p:nvSpPr>
          <p:spPr>
            <a:xfrm>
              <a:off x="4504840" y="1700940"/>
              <a:ext cx="1580827" cy="89115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>
                      <a:lumMod val="50000"/>
                    </a:schemeClr>
                  </a:solidFill>
                  <a:latin typeface="+mj-lt"/>
                </a:rPr>
                <a:t>Census Survey</a:t>
              </a:r>
              <a:endParaRPr lang="en-US" b="1" i="1" dirty="0">
                <a:solidFill>
                  <a:schemeClr val="tx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19765" y="3285641"/>
              <a:ext cx="1449092" cy="77491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>
                      <a:lumMod val="50000"/>
                    </a:schemeClr>
                  </a:solidFill>
                  <a:latin typeface="+mj-lt"/>
                </a:rPr>
                <a:t>Students </a:t>
              </a:r>
            </a:p>
            <a:p>
              <a:pPr algn="ctr"/>
              <a:r>
                <a:rPr lang="en-US" sz="1400" b="1" i="1" dirty="0" smtClean="0">
                  <a:solidFill>
                    <a:schemeClr val="tx1">
                      <a:lumMod val="50000"/>
                    </a:schemeClr>
                  </a:solidFill>
                  <a:latin typeface="+mj-lt"/>
                </a:rPr>
                <a:t>In field 10/17</a:t>
              </a:r>
              <a:endParaRPr lang="en-US" sz="1400" b="1" i="1" dirty="0">
                <a:solidFill>
                  <a:schemeClr val="tx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793424" y="3277892"/>
              <a:ext cx="1449092" cy="77491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>
                      <a:lumMod val="50000"/>
                    </a:schemeClr>
                  </a:solidFill>
                  <a:latin typeface="+mj-lt"/>
                </a:rPr>
                <a:t>Staff</a:t>
              </a:r>
            </a:p>
            <a:p>
              <a:pPr algn="ctr"/>
              <a:r>
                <a:rPr lang="en-US" sz="1400" b="1" i="1" dirty="0" smtClean="0">
                  <a:solidFill>
                    <a:schemeClr val="tx1">
                      <a:lumMod val="50000"/>
                    </a:schemeClr>
                  </a:solidFill>
                  <a:latin typeface="+mj-lt"/>
                </a:rPr>
                <a:t>Completed 4/17</a:t>
              </a:r>
              <a:endParaRPr lang="en-US" sz="1400" b="1" i="1" dirty="0">
                <a:solidFill>
                  <a:schemeClr val="tx1">
                    <a:lumMod val="50000"/>
                  </a:schemeClr>
                </a:solidFill>
                <a:latin typeface="+mj-l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05579" y="3285641"/>
              <a:ext cx="1449092" cy="77491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>
                      <a:lumMod val="50000"/>
                    </a:schemeClr>
                  </a:solidFill>
                  <a:latin typeface="+mj-lt"/>
                </a:rPr>
                <a:t>Faculty</a:t>
              </a:r>
            </a:p>
            <a:p>
              <a:pPr algn="ctr"/>
              <a:r>
                <a:rPr lang="en-US" sz="1400" b="1" i="1" dirty="0" smtClean="0">
                  <a:solidFill>
                    <a:schemeClr val="tx1">
                      <a:lumMod val="50000"/>
                    </a:schemeClr>
                  </a:solidFill>
                  <a:latin typeface="+mj-lt"/>
                </a:rPr>
                <a:t>In field 10/17</a:t>
              </a:r>
              <a:endParaRPr lang="en-US" sz="1400" b="1" i="1" dirty="0">
                <a:solidFill>
                  <a:schemeClr val="tx1">
                    <a:lumMod val="50000"/>
                  </a:schemeClr>
                </a:solidFill>
                <a:latin typeface="+mj-lt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3332136" y="2448732"/>
              <a:ext cx="1273443" cy="774915"/>
            </a:xfrm>
            <a:prstGeom prst="line">
              <a:avLst/>
            </a:prstGeom>
            <a:ln w="381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46176" y="2642461"/>
              <a:ext cx="7749" cy="581186"/>
            </a:xfrm>
            <a:prstGeom prst="line">
              <a:avLst/>
            </a:prstGeom>
            <a:ln w="381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18" idx="0"/>
            </p:cNvCxnSpPr>
            <p:nvPr/>
          </p:nvCxnSpPr>
          <p:spPr>
            <a:xfrm>
              <a:off x="5943600" y="2475855"/>
              <a:ext cx="1574370" cy="802037"/>
            </a:xfrm>
            <a:prstGeom prst="line">
              <a:avLst/>
            </a:prstGeom>
            <a:ln w="381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205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20466"/>
              </p:ext>
            </p:extLst>
          </p:nvPr>
        </p:nvGraphicFramePr>
        <p:xfrm>
          <a:off x="1929510" y="2137859"/>
          <a:ext cx="674211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1747025" y="58648"/>
            <a:ext cx="7396975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0" b="1" i="1" dirty="0">
                <a:solidFill>
                  <a:srgbClr val="FFD006"/>
                </a:solidFill>
                <a:latin typeface="+mj-lt"/>
              </a:rPr>
              <a:t>Percent of </a:t>
            </a:r>
            <a:r>
              <a:rPr lang="en-US" sz="2900" b="1" i="1" dirty="0" smtClean="0">
                <a:solidFill>
                  <a:srgbClr val="FFD006"/>
                </a:solidFill>
                <a:latin typeface="+mj-lt"/>
              </a:rPr>
              <a:t>faculty </a:t>
            </a:r>
            <a:r>
              <a:rPr lang="en-US" sz="2900" b="1" i="1" dirty="0">
                <a:solidFill>
                  <a:srgbClr val="FFD006"/>
                </a:solidFill>
                <a:latin typeface="+mj-lt"/>
              </a:rPr>
              <a:t>who report experiencing at least one discriminatory event at U-M in the past 12 months based on </a:t>
            </a:r>
            <a:r>
              <a:rPr lang="en-US" sz="2900" b="1" i="1" dirty="0" smtClean="0">
                <a:solidFill>
                  <a:srgbClr val="FFD006"/>
                </a:solidFill>
                <a:latin typeface="+mj-lt"/>
              </a:rPr>
              <a:t>their</a:t>
            </a:r>
            <a:r>
              <a:rPr lang="is-IS" sz="2900" b="1" i="1" smtClean="0">
                <a:solidFill>
                  <a:srgbClr val="FFD006"/>
                </a:solidFill>
                <a:latin typeface="+mj-lt"/>
              </a:rPr>
              <a:t> sexual orientation.</a:t>
            </a:r>
            <a:r>
              <a:rPr lang="is-IS" sz="2900" b="1" i="1">
                <a:solidFill>
                  <a:srgbClr val="FFD006"/>
                </a:solidFill>
                <a:latin typeface="+mj-lt"/>
              </a:rPr>
              <a:t/>
            </a:r>
            <a:br>
              <a:rPr lang="is-IS" sz="2900" b="1" i="1">
                <a:solidFill>
                  <a:srgbClr val="FFD006"/>
                </a:solidFill>
                <a:latin typeface="+mj-lt"/>
              </a:rPr>
            </a:br>
            <a:endParaRPr lang="en-US" sz="2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26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602815"/>
              </p:ext>
            </p:extLst>
          </p:nvPr>
        </p:nvGraphicFramePr>
        <p:xfrm>
          <a:off x="1988984" y="2286542"/>
          <a:ext cx="674211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1747025" y="58648"/>
            <a:ext cx="7166516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0" b="1" i="1" dirty="0">
                <a:solidFill>
                  <a:srgbClr val="FFD006"/>
                </a:solidFill>
                <a:latin typeface="+mj-lt"/>
              </a:rPr>
              <a:t>Percent of individuals who report experiencing at least one discriminatory event at U-M in the past 12 months based on </a:t>
            </a:r>
            <a:r>
              <a:rPr lang="en-US" sz="2900" b="1" i="1" dirty="0" smtClean="0">
                <a:solidFill>
                  <a:srgbClr val="FFD006"/>
                </a:solidFill>
                <a:latin typeface="+mj-lt"/>
              </a:rPr>
              <a:t>their</a:t>
            </a:r>
            <a:r>
              <a:rPr lang="is-IS" sz="2900" b="1" i="1" smtClean="0">
                <a:solidFill>
                  <a:srgbClr val="FFD006"/>
                </a:solidFill>
                <a:latin typeface="+mj-lt"/>
              </a:rPr>
              <a:t> disability status.</a:t>
            </a:r>
            <a:endParaRPr lang="en-US" sz="2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23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69259441"/>
              </p:ext>
            </p:extLst>
          </p:nvPr>
        </p:nvGraphicFramePr>
        <p:xfrm>
          <a:off x="1977162" y="2394015"/>
          <a:ext cx="650703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336"/>
                <a:gridCol w="2290347"/>
                <a:gridCol w="2290347"/>
              </a:tblGrid>
              <a:tr h="330558"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Faculty (TT)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Faculty (Non TT)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latin typeface="+mj-lt"/>
                        </a:rPr>
                        <a:t>Females</a:t>
                      </a:r>
                      <a:endParaRPr lang="en-US" sz="2000" b="1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50%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33%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latin typeface="+mj-lt"/>
                        </a:rPr>
                        <a:t>Males</a:t>
                      </a:r>
                      <a:endParaRPr lang="en-US" sz="2000" b="1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7%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68181" y="129516"/>
            <a:ext cx="6769677" cy="1325563"/>
          </a:xfrm>
        </p:spPr>
        <p:txBody>
          <a:bodyPr/>
          <a:lstStyle/>
          <a:p>
            <a:r>
              <a:rPr lang="en-US" sz="3000" b="1" i="1" dirty="0" smtClean="0">
                <a:solidFill>
                  <a:srgbClr val="FFD006"/>
                </a:solidFill>
                <a:latin typeface="+mj-lt"/>
              </a:rPr>
              <a:t>Percent of individuals who report experiencing at least one discriminatory event at U-M in the past 12 months based on their</a:t>
            </a:r>
            <a:r>
              <a:rPr lang="is-IS" sz="3000" b="1" i="1" smtClean="0">
                <a:solidFill>
                  <a:srgbClr val="FFD006"/>
                </a:solidFill>
                <a:latin typeface="+mj-lt"/>
              </a:rPr>
              <a:t>….</a:t>
            </a:r>
            <a:br>
              <a:rPr lang="is-IS" sz="3000" b="1" i="1" smtClean="0">
                <a:solidFill>
                  <a:srgbClr val="FFD006"/>
                </a:solidFill>
                <a:latin typeface="+mj-lt"/>
              </a:rPr>
            </a:br>
            <a:endParaRPr lang="en-US" sz="3000" b="1" i="1" dirty="0">
              <a:solidFill>
                <a:srgbClr val="FFD006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0298" y="1724492"/>
            <a:ext cx="246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+mj-lt"/>
              </a:rPr>
              <a:t>Gender</a:t>
            </a:r>
            <a:endParaRPr lang="en-US" sz="2400" b="1" i="1" dirty="0">
              <a:latin typeface="+mj-lt"/>
            </a:endParaRPr>
          </a:p>
        </p:txBody>
      </p:sp>
      <p:graphicFrame>
        <p:nvGraphicFramePr>
          <p:cNvPr id="15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03777502"/>
              </p:ext>
            </p:extLst>
          </p:nvPr>
        </p:nvGraphicFramePr>
        <p:xfrm>
          <a:off x="2085219" y="4775089"/>
          <a:ext cx="655244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0368"/>
                <a:gridCol w="1971040"/>
                <a:gridCol w="1971040"/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Faculty </a:t>
                      </a:r>
                    </a:p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(TT)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Faculty </a:t>
                      </a:r>
                    </a:p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(Non TT)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latin typeface="+mj-lt"/>
                        </a:rPr>
                        <a:t>Not Born in US</a:t>
                      </a:r>
                      <a:endParaRPr lang="en-US" sz="2000" b="1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latin typeface="+mj-lt"/>
                        </a:rPr>
                        <a:t>23%</a:t>
                      </a:r>
                      <a:endParaRPr lang="en-US" sz="2000" b="1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latin typeface="+mj-lt"/>
                        </a:rPr>
                        <a:t>23%</a:t>
                      </a:r>
                      <a:endParaRPr lang="en-US" sz="2000" b="1" i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latin typeface="+mj-lt"/>
                        </a:rPr>
                        <a:t>Born in US</a:t>
                      </a:r>
                      <a:endParaRPr lang="en-US" sz="2000" b="1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latin typeface="+mj-lt"/>
                        </a:rPr>
                        <a:t>5%</a:t>
                      </a:r>
                      <a:endParaRPr lang="en-US" sz="2000" b="1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latin typeface="+mj-lt"/>
                        </a:rPr>
                        <a:t>3%</a:t>
                      </a:r>
                      <a:endParaRPr lang="en-US" sz="2000" b="1" i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261064" y="4102796"/>
            <a:ext cx="246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+mj-lt"/>
              </a:rPr>
              <a:t>National Origin</a:t>
            </a:r>
            <a:endParaRPr lang="en-US" sz="24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524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501104"/>
              </p:ext>
            </p:extLst>
          </p:nvPr>
        </p:nvGraphicFramePr>
        <p:xfrm>
          <a:off x="1825810" y="2540902"/>
          <a:ext cx="6785785" cy="1632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1615"/>
                <a:gridCol w="2037085"/>
                <a:gridCol w="2037085"/>
              </a:tblGrid>
              <a:tr h="449936">
                <a:tc>
                  <a:txBody>
                    <a:bodyPr/>
                    <a:lstStyle/>
                    <a:p>
                      <a:endParaRPr lang="en-US" sz="19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i="1" dirty="0" smtClean="0">
                          <a:latin typeface="+mj-lt"/>
                        </a:rPr>
                        <a:t>Faculty </a:t>
                      </a:r>
                    </a:p>
                    <a:p>
                      <a:pPr algn="ctr"/>
                      <a:r>
                        <a:rPr lang="en-US" sz="1900" i="1" dirty="0" smtClean="0">
                          <a:latin typeface="+mj-lt"/>
                        </a:rPr>
                        <a:t>(TT)</a:t>
                      </a:r>
                      <a:endParaRPr lang="en-US" sz="19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i="1" dirty="0" smtClean="0">
                          <a:latin typeface="+mj-lt"/>
                        </a:rPr>
                        <a:t>Faculty </a:t>
                      </a:r>
                    </a:p>
                    <a:p>
                      <a:pPr algn="ctr"/>
                      <a:r>
                        <a:rPr lang="en-US" sz="1900" i="1" dirty="0" smtClean="0">
                          <a:latin typeface="+mj-lt"/>
                        </a:rPr>
                        <a:t>(Non TT)</a:t>
                      </a:r>
                      <a:endParaRPr lang="en-US" sz="1900" i="1" dirty="0">
                        <a:latin typeface="+mj-lt"/>
                      </a:endParaRPr>
                    </a:p>
                  </a:txBody>
                  <a:tcPr/>
                </a:tc>
              </a:tr>
              <a:tr h="480754">
                <a:tc>
                  <a:txBody>
                    <a:bodyPr/>
                    <a:lstStyle/>
                    <a:p>
                      <a:r>
                        <a:rPr lang="en-US" sz="1900" b="1" i="1" dirty="0" smtClean="0">
                          <a:latin typeface="+mj-lt"/>
                        </a:rPr>
                        <a:t>LGBTQ+</a:t>
                      </a:r>
                      <a:endParaRPr lang="en-US" sz="1900" b="1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+mj-lt"/>
                        </a:rPr>
                        <a:t>33%</a:t>
                      </a:r>
                      <a:endParaRPr lang="en-US" sz="19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+mj-lt"/>
                        </a:rPr>
                        <a:t>23%</a:t>
                      </a:r>
                      <a:endParaRPr lang="en-US" sz="1900" b="1" dirty="0">
                        <a:latin typeface="+mj-lt"/>
                      </a:endParaRPr>
                    </a:p>
                  </a:txBody>
                  <a:tcPr/>
                </a:tc>
              </a:tr>
              <a:tr h="480754">
                <a:tc>
                  <a:txBody>
                    <a:bodyPr/>
                    <a:lstStyle/>
                    <a:p>
                      <a:r>
                        <a:rPr lang="en-US" sz="1900" b="1" i="1" dirty="0" smtClean="0">
                          <a:latin typeface="+mj-lt"/>
                        </a:rPr>
                        <a:t>Heterosexual</a:t>
                      </a:r>
                      <a:endParaRPr lang="en-US" sz="1900" b="1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+mj-lt"/>
                        </a:rPr>
                        <a:t>1%</a:t>
                      </a:r>
                      <a:endParaRPr lang="en-US" sz="19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+mj-lt"/>
                        </a:rPr>
                        <a:t>0%</a:t>
                      </a:r>
                      <a:endParaRPr lang="en-US" sz="19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59037" y="182931"/>
            <a:ext cx="6769677" cy="1325563"/>
          </a:xfrm>
        </p:spPr>
        <p:txBody>
          <a:bodyPr/>
          <a:lstStyle/>
          <a:p>
            <a:r>
              <a:rPr lang="en-US" sz="3200" b="1" i="1" dirty="0" smtClean="0">
                <a:solidFill>
                  <a:srgbClr val="FFD006"/>
                </a:solidFill>
                <a:latin typeface="+mj-lt"/>
              </a:rPr>
              <a:t>Percent of individuals who report experiencing at least one discriminatory event at U-M in the past 12 months based on their</a:t>
            </a:r>
            <a:r>
              <a:rPr lang="is-IS" sz="3200" b="1" i="1" smtClean="0">
                <a:solidFill>
                  <a:srgbClr val="FFD006"/>
                </a:solidFill>
                <a:latin typeface="+mj-lt"/>
              </a:rPr>
              <a:t>….</a:t>
            </a:r>
            <a:endParaRPr lang="en-US" sz="3200" b="1" i="1" dirty="0">
              <a:solidFill>
                <a:srgbClr val="FFD006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67475" y="2030501"/>
            <a:ext cx="2980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+mj-lt"/>
              </a:rPr>
              <a:t>Sexual Orientation</a:t>
            </a:r>
            <a:endParaRPr lang="en-US" sz="2400" b="1" i="1" dirty="0">
              <a:latin typeface="+mj-lt"/>
            </a:endParaRPr>
          </a:p>
        </p:txBody>
      </p:sp>
      <p:graphicFrame>
        <p:nvGraphicFramePr>
          <p:cNvPr id="15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45924874"/>
              </p:ext>
            </p:extLst>
          </p:nvPr>
        </p:nvGraphicFramePr>
        <p:xfrm>
          <a:off x="2044236" y="4912223"/>
          <a:ext cx="6567358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724"/>
                <a:gridCol w="1989317"/>
                <a:gridCol w="1989317"/>
              </a:tblGrid>
              <a:tr h="370840">
                <a:tc>
                  <a:txBody>
                    <a:bodyPr/>
                    <a:lstStyle/>
                    <a:p>
                      <a:endParaRPr lang="en-US" sz="19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i="1" dirty="0" smtClean="0">
                          <a:latin typeface="+mj-lt"/>
                        </a:rPr>
                        <a:t>Faculty </a:t>
                      </a:r>
                    </a:p>
                    <a:p>
                      <a:pPr algn="ctr"/>
                      <a:r>
                        <a:rPr lang="en-US" sz="1900" i="1" dirty="0" smtClean="0">
                          <a:latin typeface="+mj-lt"/>
                        </a:rPr>
                        <a:t>(TT)</a:t>
                      </a:r>
                      <a:endParaRPr lang="en-US" sz="19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i="1" dirty="0" smtClean="0">
                          <a:latin typeface="+mj-lt"/>
                        </a:rPr>
                        <a:t>Faculty </a:t>
                      </a:r>
                    </a:p>
                    <a:p>
                      <a:pPr algn="ctr"/>
                      <a:r>
                        <a:rPr lang="en-US" sz="1900" i="1" dirty="0" smtClean="0">
                          <a:latin typeface="+mj-lt"/>
                        </a:rPr>
                        <a:t>(Non TT)</a:t>
                      </a:r>
                      <a:endParaRPr lang="en-US" sz="1900" i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b="1" i="1" dirty="0" smtClean="0">
                          <a:latin typeface="+mj-lt"/>
                        </a:rPr>
                        <a:t>With Disabilities</a:t>
                      </a:r>
                      <a:endParaRPr lang="en-US" sz="1900" b="1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+mj-lt"/>
                        </a:rPr>
                        <a:t>22%</a:t>
                      </a:r>
                      <a:endParaRPr lang="en-US" sz="19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28%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 b="1" i="1" dirty="0" smtClean="0">
                          <a:latin typeface="+mj-lt"/>
                        </a:rPr>
                        <a:t>Without Disabilities</a:t>
                      </a:r>
                      <a:endParaRPr lang="en-US" sz="1900" b="1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+mj-lt"/>
                        </a:rPr>
                        <a:t>2%</a:t>
                      </a:r>
                      <a:endParaRPr lang="en-US" sz="19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+mj-lt"/>
                        </a:rPr>
                        <a:t>2%</a:t>
                      </a:r>
                      <a:endParaRPr lang="en-US" sz="19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026099" y="4420008"/>
            <a:ext cx="3029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+mj-lt"/>
              </a:rPr>
              <a:t>Disability Status</a:t>
            </a:r>
            <a:endParaRPr lang="en-US" sz="24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696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77325" y="181467"/>
            <a:ext cx="6769677" cy="1325563"/>
          </a:xfrm>
        </p:spPr>
        <p:txBody>
          <a:bodyPr/>
          <a:lstStyle/>
          <a:p>
            <a:r>
              <a:rPr lang="en-US" sz="3200" b="1" i="1" dirty="0" smtClean="0">
                <a:solidFill>
                  <a:srgbClr val="FFD006"/>
                </a:solidFill>
                <a:latin typeface="+mj-lt"/>
              </a:rPr>
              <a:t>Percent of individuals who report experiencing at least one discriminatory event at U-M in the past 12 months based on their</a:t>
            </a:r>
            <a:r>
              <a:rPr lang="is-IS" sz="3200" b="1" i="1" smtClean="0">
                <a:solidFill>
                  <a:srgbClr val="FFD006"/>
                </a:solidFill>
                <a:latin typeface="+mj-lt"/>
              </a:rPr>
              <a:t> race/ethnicity</a:t>
            </a:r>
            <a:br>
              <a:rPr lang="is-IS" sz="3200" b="1" i="1" smtClean="0">
                <a:solidFill>
                  <a:srgbClr val="FFD006"/>
                </a:solidFill>
                <a:latin typeface="+mj-lt"/>
              </a:rPr>
            </a:br>
            <a:r>
              <a:rPr lang="is-IS" sz="3200" b="1" i="1">
                <a:solidFill>
                  <a:srgbClr val="FFD006"/>
                </a:solidFill>
                <a:latin typeface="+mj-lt"/>
              </a:rPr>
              <a:t/>
            </a:r>
            <a:br>
              <a:rPr lang="is-IS" sz="3200" b="1" i="1">
                <a:solidFill>
                  <a:srgbClr val="FFD006"/>
                </a:solidFill>
                <a:latin typeface="+mj-lt"/>
              </a:rPr>
            </a:br>
            <a:endParaRPr lang="en-US" sz="3200" b="1" i="1" dirty="0">
              <a:solidFill>
                <a:srgbClr val="FFD006"/>
              </a:solidFill>
              <a:latin typeface="+mj-lt"/>
            </a:endParaRPr>
          </a:p>
        </p:txBody>
      </p:sp>
      <p:graphicFrame>
        <p:nvGraphicFramePr>
          <p:cNvPr id="15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17750680"/>
              </p:ext>
            </p:extLst>
          </p:nvPr>
        </p:nvGraphicFramePr>
        <p:xfrm>
          <a:off x="1920861" y="2952329"/>
          <a:ext cx="665963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870"/>
                <a:gridCol w="1579880"/>
                <a:gridCol w="1579880"/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Faculty </a:t>
                      </a:r>
                    </a:p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(TT)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Faculty </a:t>
                      </a:r>
                    </a:p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(Non TT)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Underrepresented *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52%</a:t>
                      </a:r>
                      <a:endParaRPr lang="en-US" sz="2000" b="1" i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34%</a:t>
                      </a:r>
                      <a:endParaRPr lang="en-US" sz="2000" b="1" i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Asian Americans/Asian *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33%</a:t>
                      </a:r>
                      <a:endParaRPr lang="en-US" sz="2000" b="1" i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15%</a:t>
                      </a:r>
                      <a:endParaRPr lang="en-US" sz="2000" b="1" i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International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20%</a:t>
                      </a:r>
                      <a:endParaRPr lang="en-US" sz="2000" b="1" i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18%</a:t>
                      </a:r>
                      <a:endParaRPr lang="en-US" sz="2000" b="1" i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Whites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6%</a:t>
                      </a:r>
                      <a:endParaRPr lang="en-US" sz="2000" b="1" i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4%</a:t>
                      </a:r>
                      <a:endParaRPr lang="en-US" sz="2000" b="1" i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33765" y="5933386"/>
            <a:ext cx="6081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  <a:latin typeface="+mj-lt"/>
              </a:rPr>
              <a:t>* Indicates significant differences between tenure-track and non-tenure track faculty at p. &lt; .05.</a:t>
            </a:r>
            <a:endParaRPr lang="en-US" b="1" i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530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2561" y="1106566"/>
            <a:ext cx="7175407" cy="611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600"/>
              </a:spcAft>
              <a:buClr>
                <a:srgbClr val="FFFF00"/>
              </a:buClr>
              <a:buSzPct val="140000"/>
              <a:buFont typeface="Arial" charset="0"/>
              <a:buChar char="•"/>
            </a:pPr>
            <a:r>
              <a:rPr lang="en-US" sz="2400" b="1" i="1" dirty="0" smtClean="0">
                <a:latin typeface="+mj-lt"/>
              </a:rPr>
              <a:t>The high-quality data, provide improved estimates of the composition of our students, faculty, and staff on several variables (e.g., sexual orientation, disability status, MENA).</a:t>
            </a:r>
          </a:p>
          <a:p>
            <a:pPr marL="285750" indent="-285750">
              <a:spcBef>
                <a:spcPts val="1000"/>
              </a:spcBef>
              <a:spcAft>
                <a:spcPts val="600"/>
              </a:spcAft>
              <a:buClr>
                <a:srgbClr val="FFFF00"/>
              </a:buClr>
              <a:buSzPct val="140000"/>
              <a:buFont typeface="Arial" charset="0"/>
              <a:buChar char="•"/>
            </a:pPr>
            <a:r>
              <a:rPr lang="en-US" sz="2400" b="1" i="1" dirty="0" smtClean="0">
                <a:latin typeface="+mj-lt"/>
              </a:rPr>
              <a:t>The census data will be provided to the individual units so that they can use it as a baseline and as a means for action planning.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140000"/>
              <a:buFont typeface="Arial" charset="0"/>
              <a:buChar char="•"/>
            </a:pPr>
            <a:r>
              <a:rPr lang="en-US" sz="2400" b="1" i="1" dirty="0" smtClean="0">
                <a:latin typeface="+mj-lt"/>
              </a:rPr>
              <a:t>The </a:t>
            </a:r>
            <a:r>
              <a:rPr lang="en-US" sz="2400" b="1" i="1" dirty="0">
                <a:latin typeface="+mj-lt"/>
              </a:rPr>
              <a:t>data provide a rich base-line assessment of where we are as a community and will serve as an important resource in the DEI planning </a:t>
            </a:r>
            <a:r>
              <a:rPr lang="en-US" sz="2400" b="1" i="1" dirty="0" smtClean="0">
                <a:latin typeface="+mj-lt"/>
              </a:rPr>
              <a:t>process.</a:t>
            </a:r>
            <a:endParaRPr lang="en-US" sz="2400" b="1" i="1" dirty="0">
              <a:latin typeface="+mj-lt"/>
            </a:endParaRPr>
          </a:p>
          <a:p>
            <a:pPr marL="742950" lvl="1" indent="-285750">
              <a:spcAft>
                <a:spcPts val="600"/>
              </a:spcAft>
              <a:buClr>
                <a:srgbClr val="FFFF00"/>
              </a:buClr>
              <a:buSzPct val="140000"/>
              <a:buFont typeface="Arial" charset="0"/>
              <a:buChar char="•"/>
            </a:pPr>
            <a:r>
              <a:rPr lang="en-US" sz="2000" b="1" i="1" dirty="0">
                <a:solidFill>
                  <a:srgbClr val="FFFF00"/>
                </a:solidFill>
                <a:latin typeface="+mj-lt"/>
              </a:rPr>
              <a:t>There is a lot more analyses to be done.  This report barely scratches the surface regarding all that can be </a:t>
            </a:r>
            <a:r>
              <a:rPr lang="en-US" sz="2000" b="1" i="1" dirty="0" smtClean="0">
                <a:solidFill>
                  <a:srgbClr val="FFFF00"/>
                </a:solidFill>
                <a:latin typeface="+mj-lt"/>
              </a:rPr>
              <a:t>learned</a:t>
            </a:r>
          </a:p>
          <a:p>
            <a:pPr marL="742950" lvl="1" indent="-285750">
              <a:spcAft>
                <a:spcPts val="600"/>
              </a:spcAft>
              <a:buClr>
                <a:srgbClr val="FFFF00"/>
              </a:buClr>
              <a:buSzPct val="140000"/>
              <a:buFont typeface="Arial" charset="0"/>
              <a:buChar char="•"/>
            </a:pPr>
            <a:endParaRPr lang="en-US" sz="2400" b="1" dirty="0" smtClean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2415" y="267655"/>
            <a:ext cx="667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D006"/>
                </a:solidFill>
                <a:latin typeface="+mj-lt"/>
              </a:rPr>
              <a:t>Key Take Away Points</a:t>
            </a:r>
            <a:endParaRPr lang="en-US" sz="3600" b="1" i="1" dirty="0">
              <a:solidFill>
                <a:srgbClr val="FFD00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580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507" y="2363977"/>
            <a:ext cx="6721186" cy="1325563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FFD006"/>
                </a:solidFill>
                <a:latin typeface="+mj-lt"/>
              </a:rPr>
              <a:t>Thoughts?</a:t>
            </a:r>
          </a:p>
        </p:txBody>
      </p:sp>
    </p:spTree>
    <p:extLst>
      <p:ext uri="{BB962C8B-B14F-4D97-AF65-F5344CB8AC3E}">
        <p14:creationId xmlns:p14="http://schemas.microsoft.com/office/powerpoint/2010/main" val="138811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86553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83210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742" y="287635"/>
            <a:ext cx="6741968" cy="1325563"/>
          </a:xfrm>
        </p:spPr>
        <p:txBody>
          <a:bodyPr/>
          <a:lstStyle/>
          <a:p>
            <a:r>
              <a:rPr lang="en-US" sz="3200" b="1" i="1" dirty="0" smtClean="0">
                <a:solidFill>
                  <a:srgbClr val="FFD006"/>
                </a:solidFill>
                <a:latin typeface="+mj-lt"/>
              </a:rPr>
              <a:t>Faculty rank by tenure-track status for instructional faculty only</a:t>
            </a:r>
            <a:endParaRPr lang="en-US" sz="3200" b="1" i="1" dirty="0">
              <a:solidFill>
                <a:srgbClr val="FFD006"/>
              </a:solidFill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113069"/>
              </p:ext>
            </p:extLst>
          </p:nvPr>
        </p:nvGraphicFramePr>
        <p:xfrm>
          <a:off x="1858476" y="2450841"/>
          <a:ext cx="6741971" cy="2434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1485"/>
                <a:gridCol w="1360162"/>
                <a:gridCol w="1360162"/>
                <a:gridCol w="1360162"/>
              </a:tblGrid>
              <a:tr h="606706">
                <a:tc>
                  <a:txBody>
                    <a:bodyPr/>
                    <a:lstStyle/>
                    <a:p>
                      <a:pPr algn="ctr"/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Faculty </a:t>
                      </a:r>
                    </a:p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(TT)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Faculty </a:t>
                      </a:r>
                    </a:p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(Non TT)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Total Faculty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Lecturer/Instructor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N/A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88%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25%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Assistant</a:t>
                      </a:r>
                      <a:r>
                        <a:rPr lang="en-US" sz="2000" b="1" i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Professor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24%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4%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18%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Associate Professor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27%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4%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21%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Professor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48%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4%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36%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858478" y="1690689"/>
            <a:ext cx="6741968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894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2562" y="1026039"/>
            <a:ext cx="705172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40000"/>
              <a:buFont typeface="Arial" charset="0"/>
              <a:buChar char="•"/>
            </a:pPr>
            <a:r>
              <a:rPr lang="en-US" sz="2400" b="1" i="1" dirty="0" smtClean="0">
                <a:latin typeface="+mj-lt"/>
              </a:rPr>
              <a:t>The sampling approach provides the most representative picture of the U-M students, faculty, and staff reported feelings, beliefs, and experience related to the U-M climate.  The focus is at the level of the university at large.  </a:t>
            </a:r>
          </a:p>
          <a:p>
            <a:pPr marL="742950" lvl="1" indent="-285750">
              <a:spcAft>
                <a:spcPts val="1200"/>
              </a:spcAft>
              <a:buClr>
                <a:srgbClr val="FFFF00"/>
              </a:buClr>
              <a:buSzPct val="140000"/>
              <a:buFont typeface="Arial" charset="0"/>
              <a:buChar char="•"/>
            </a:pPr>
            <a:r>
              <a:rPr lang="en-US" sz="2000" b="1" i="1" dirty="0" smtClean="0">
                <a:solidFill>
                  <a:srgbClr val="FFEC71"/>
                </a:solidFill>
                <a:latin typeface="+mj-lt"/>
              </a:rPr>
              <a:t>Provides important baseline data on where we are with respect to campus climate.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Clr>
                <a:srgbClr val="FFFF00"/>
              </a:buClr>
              <a:buSzPct val="140000"/>
              <a:buFont typeface="Arial" charset="0"/>
              <a:buChar char="•"/>
            </a:pPr>
            <a:r>
              <a:rPr lang="en-US" sz="2400" b="1" i="1" dirty="0" smtClean="0">
                <a:latin typeface="+mj-lt"/>
              </a:rPr>
              <a:t>The census approach allows all students, faculty, and staff the opportunity share their feelings, beliefs, and experiences.  The focus is at the level of their home unit.</a:t>
            </a:r>
            <a:endParaRPr lang="en-US" sz="2400" b="1" i="1" dirty="0">
              <a:latin typeface="+mj-lt"/>
            </a:endParaRPr>
          </a:p>
          <a:p>
            <a:pPr marL="742950" lvl="1" indent="-285750">
              <a:spcAft>
                <a:spcPts val="600"/>
              </a:spcAft>
              <a:buClr>
                <a:srgbClr val="FFFF00"/>
              </a:buClr>
              <a:buSzPct val="140000"/>
              <a:buFont typeface="Arial" charset="0"/>
              <a:buChar char="•"/>
            </a:pPr>
            <a:r>
              <a:rPr lang="en-US" sz="2000" b="1" i="1" dirty="0" smtClean="0">
                <a:solidFill>
                  <a:srgbClr val="FFEC71"/>
                </a:solidFill>
                <a:latin typeface="+mj-lt"/>
              </a:rPr>
              <a:t>The data will be shared at a unit level to help units address their specific areas of need.</a:t>
            </a:r>
            <a:endParaRPr lang="en-US" sz="2000" b="1" i="1" dirty="0">
              <a:solidFill>
                <a:srgbClr val="FFEC71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6918" y="247972"/>
            <a:ext cx="667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D006"/>
                </a:solidFill>
                <a:latin typeface="+mj-lt"/>
              </a:rPr>
              <a:t>Sampling and Census Survey </a:t>
            </a:r>
            <a:endParaRPr lang="en-US" sz="3600" b="1" i="1" dirty="0">
              <a:solidFill>
                <a:srgbClr val="FFD00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583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742" y="287635"/>
            <a:ext cx="6741968" cy="1325563"/>
          </a:xfrm>
        </p:spPr>
        <p:txBody>
          <a:bodyPr/>
          <a:lstStyle/>
          <a:p>
            <a:r>
              <a:rPr lang="en-US" sz="3200" b="1" i="1" dirty="0" smtClean="0">
                <a:solidFill>
                  <a:srgbClr val="FFD006"/>
                </a:solidFill>
                <a:latin typeface="+mj-lt"/>
              </a:rPr>
              <a:t>Faculty rank by tenure-track status for research faculty only</a:t>
            </a:r>
            <a:endParaRPr lang="en-US" sz="3200" b="1" i="1" dirty="0">
              <a:solidFill>
                <a:srgbClr val="FFD006"/>
              </a:solidFill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690275"/>
              </p:ext>
            </p:extLst>
          </p:nvPr>
        </p:nvGraphicFramePr>
        <p:xfrm>
          <a:off x="1917950" y="1759465"/>
          <a:ext cx="6741971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1485"/>
                <a:gridCol w="1360162"/>
                <a:gridCol w="1360162"/>
                <a:gridCol w="1360162"/>
              </a:tblGrid>
              <a:tr h="606706">
                <a:tc>
                  <a:txBody>
                    <a:bodyPr/>
                    <a:lstStyle/>
                    <a:p>
                      <a:pPr algn="ctr"/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Faculty </a:t>
                      </a:r>
                    </a:p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(TT)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Faculty </a:t>
                      </a:r>
                    </a:p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(Non TT)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Total Faculty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Research Investigator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N/A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30%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22%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Research </a:t>
                      </a:r>
                    </a:p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Scientist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N/A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36%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26%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Research Assistant Professor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24%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14%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17%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Research Associate Professor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36%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10%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17%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Research </a:t>
                      </a:r>
                    </a:p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Professor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40%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10%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18%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858478" y="1690689"/>
            <a:ext cx="6741968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695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2561" y="1095781"/>
            <a:ext cx="7051729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600"/>
              </a:spcAft>
              <a:buClr>
                <a:srgbClr val="FFFF00"/>
              </a:buClr>
              <a:buSzPct val="140000"/>
              <a:buFont typeface="Arial" charset="0"/>
              <a:buChar char="•"/>
            </a:pPr>
            <a:r>
              <a:rPr lang="en-US" sz="2200" b="1" i="1" dirty="0" smtClean="0">
                <a:latin typeface="+mj-lt"/>
              </a:rPr>
              <a:t>The research team utilized a faculty and a staff advisory committee as well as expertise from the Institute for Social Research to design the sample and census studies.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Clr>
                <a:srgbClr val="FFFF00"/>
              </a:buClr>
              <a:buSzPct val="140000"/>
              <a:buFont typeface="Arial" charset="0"/>
              <a:buChar char="•"/>
            </a:pPr>
            <a:r>
              <a:rPr lang="en-US" sz="2200" b="1" i="1" dirty="0" smtClean="0">
                <a:latin typeface="+mj-lt"/>
              </a:rPr>
              <a:t>An outside vendor (Sound Rocket) was hired to conduct the study in order to insure confidentiality in survey responses. </a:t>
            </a:r>
          </a:p>
          <a:p>
            <a:pPr marL="285750" lvl="1" indent="-285750">
              <a:spcBef>
                <a:spcPts val="1200"/>
              </a:spcBef>
              <a:spcAft>
                <a:spcPts val="600"/>
              </a:spcAft>
              <a:buClr>
                <a:srgbClr val="FFFF00"/>
              </a:buClr>
              <a:buSzPct val="140000"/>
              <a:buFont typeface="Arial" charset="0"/>
              <a:buChar char="•"/>
            </a:pPr>
            <a:r>
              <a:rPr lang="en-US" sz="2200" b="1" i="1" dirty="0" smtClean="0">
                <a:latin typeface="+mj-lt"/>
              </a:rPr>
              <a:t>A two phase, web based survey with </a:t>
            </a:r>
            <a:r>
              <a:rPr lang="en-US" sz="2200" b="1" i="1" dirty="0">
                <a:latin typeface="+mj-lt"/>
              </a:rPr>
              <a:t>multi-contact </a:t>
            </a:r>
            <a:r>
              <a:rPr lang="en-US" sz="2200" b="1" i="1" dirty="0" smtClean="0">
                <a:latin typeface="+mj-lt"/>
              </a:rPr>
              <a:t>was employed in which participants received a $15 token of appreciation for a 12-minute survey.</a:t>
            </a:r>
            <a:r>
              <a:rPr lang="en-US" sz="2200" b="1" i="1" dirty="0">
                <a:solidFill>
                  <a:srgbClr val="FFEC71"/>
                </a:solidFill>
                <a:latin typeface="+mj-lt"/>
              </a:rPr>
              <a:t> </a:t>
            </a:r>
            <a:endParaRPr lang="en-US" sz="2200" b="1" i="1" dirty="0" smtClean="0">
              <a:solidFill>
                <a:srgbClr val="FFEC71"/>
              </a:solidFill>
              <a:latin typeface="+mj-lt"/>
            </a:endParaRPr>
          </a:p>
          <a:p>
            <a:pPr marL="285750" lvl="1" indent="-285750">
              <a:spcBef>
                <a:spcPts val="1200"/>
              </a:spcBef>
              <a:spcAft>
                <a:spcPts val="600"/>
              </a:spcAft>
              <a:buClr>
                <a:srgbClr val="FFFF00"/>
              </a:buClr>
              <a:buSzPct val="140000"/>
              <a:buFont typeface="Arial" charset="0"/>
              <a:buChar char="•"/>
            </a:pPr>
            <a:r>
              <a:rPr lang="en-US" sz="2200" b="1" i="1" dirty="0" smtClean="0">
                <a:latin typeface="+mj-lt"/>
              </a:rPr>
              <a:t>The </a:t>
            </a:r>
            <a:r>
              <a:rPr lang="en-US" sz="2200" b="1" i="1" dirty="0">
                <a:latin typeface="+mj-lt"/>
              </a:rPr>
              <a:t>methodology yielded a highly representative sample and very strong response rates</a:t>
            </a:r>
            <a:r>
              <a:rPr lang="en-US" sz="2200" b="1" i="1" dirty="0" smtClean="0">
                <a:latin typeface="+mj-lt"/>
              </a:rPr>
              <a:t>.</a:t>
            </a:r>
            <a:endParaRPr lang="en-US" sz="2200" b="1" i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2416" y="240223"/>
            <a:ext cx="6672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D006"/>
                </a:solidFill>
                <a:latin typeface="+mj-lt"/>
              </a:rPr>
              <a:t>Sampling Study Methodology</a:t>
            </a:r>
            <a:endParaRPr lang="en-US" sz="3600" b="1" i="1" dirty="0">
              <a:solidFill>
                <a:srgbClr val="FFD00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4208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82497" y="365126"/>
            <a:ext cx="7253076" cy="10704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i="1" dirty="0" smtClean="0">
                <a:solidFill>
                  <a:srgbClr val="FFD006"/>
                </a:solidFill>
              </a:rPr>
              <a:t>Sampling Survey </a:t>
            </a:r>
            <a:br>
              <a:rPr lang="en-US" sz="3200" b="1" i="1" dirty="0" smtClean="0">
                <a:solidFill>
                  <a:srgbClr val="FFD006"/>
                </a:solidFill>
              </a:rPr>
            </a:br>
            <a:r>
              <a:rPr lang="en-US" sz="3200" b="1" i="1" dirty="0" smtClean="0">
                <a:solidFill>
                  <a:srgbClr val="FFD006"/>
                </a:solidFill>
              </a:rPr>
              <a:t>Response Rates</a:t>
            </a:r>
            <a:endParaRPr lang="en-US" sz="3200" b="1" i="1" dirty="0">
              <a:solidFill>
                <a:srgbClr val="FFEC71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35257"/>
              </p:ext>
            </p:extLst>
          </p:nvPr>
        </p:nvGraphicFramePr>
        <p:xfrm>
          <a:off x="2219592" y="2571814"/>
          <a:ext cx="5877972" cy="1258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324"/>
                <a:gridCol w="1959324"/>
                <a:gridCol w="1959324"/>
              </a:tblGrid>
              <a:tr h="766715">
                <a:tc>
                  <a:txBody>
                    <a:bodyPr/>
                    <a:lstStyle/>
                    <a:p>
                      <a:endParaRPr lang="en-US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latin typeface="+mj-lt"/>
                        </a:rPr>
                        <a:t>Response</a:t>
                      </a:r>
                      <a:r>
                        <a:rPr lang="en-US" sz="2000" b="1" i="1" baseline="0" dirty="0" smtClean="0">
                          <a:latin typeface="+mj-lt"/>
                        </a:rPr>
                        <a:t> Rate</a:t>
                      </a:r>
                      <a:endParaRPr lang="en-US" sz="2000" b="1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>
                          <a:latin typeface="+mj-lt"/>
                        </a:rPr>
                        <a:t>Completed Surveys</a:t>
                      </a:r>
                      <a:endParaRPr lang="en-US" sz="2000" b="1" i="1" dirty="0">
                        <a:latin typeface="+mj-lt"/>
                      </a:endParaRPr>
                    </a:p>
                  </a:txBody>
                  <a:tcPr/>
                </a:tc>
              </a:tr>
              <a:tr h="4915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smtClean="0">
                          <a:latin typeface="+mj-lt"/>
                        </a:rPr>
                        <a:t>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j-lt"/>
                        </a:rPr>
                        <a:t>71%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j-lt"/>
                        </a:rPr>
                        <a:t>1,040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858478" y="1655114"/>
            <a:ext cx="6796424" cy="15878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168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742" y="287635"/>
            <a:ext cx="6741968" cy="1325563"/>
          </a:xfrm>
        </p:spPr>
        <p:txBody>
          <a:bodyPr/>
          <a:lstStyle/>
          <a:p>
            <a:r>
              <a:rPr lang="en-US" sz="3200" b="1" i="1" dirty="0" smtClean="0">
                <a:solidFill>
                  <a:srgbClr val="FFD006"/>
                </a:solidFill>
                <a:latin typeface="+mj-lt"/>
              </a:rPr>
              <a:t>Instructional, research, and clinical tracks by tenure-track and non-tenure track faculty</a:t>
            </a:r>
            <a:endParaRPr lang="en-US" sz="3200" b="1" i="1" dirty="0">
              <a:solidFill>
                <a:srgbClr val="FFD006"/>
              </a:solidFill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617092"/>
              </p:ext>
            </p:extLst>
          </p:nvPr>
        </p:nvGraphicFramePr>
        <p:xfrm>
          <a:off x="1858476" y="2450841"/>
          <a:ext cx="6741970" cy="2000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2630"/>
                <a:gridCol w="1399780"/>
                <a:gridCol w="1399780"/>
                <a:gridCol w="1399780"/>
              </a:tblGrid>
              <a:tr h="606706">
                <a:tc>
                  <a:txBody>
                    <a:bodyPr/>
                    <a:lstStyle/>
                    <a:p>
                      <a:pPr algn="ctr"/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Faculty </a:t>
                      </a:r>
                    </a:p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(TT)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Faculty </a:t>
                      </a:r>
                    </a:p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(Non TT)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+mj-lt"/>
                        </a:rPr>
                        <a:t>Total Faculty</a:t>
                      </a:r>
                      <a:endParaRPr lang="en-US" sz="2000" i="1" dirty="0"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Instructional Track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89%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28%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54%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Research</a:t>
                      </a:r>
                      <a:r>
                        <a:rPr lang="en-US" sz="2000" b="1" i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Track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11%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23%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18%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3312">
                <a:tc>
                  <a:txBody>
                    <a:bodyPr/>
                    <a:lstStyle/>
                    <a:p>
                      <a:r>
                        <a:rPr lang="en-US" sz="2000" b="1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Clinical Track</a:t>
                      </a:r>
                      <a:endParaRPr lang="en-US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N/A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49%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28%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858478" y="1690689"/>
            <a:ext cx="6741968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92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510" y="1899028"/>
            <a:ext cx="6721186" cy="1325563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FFD006"/>
                </a:solidFill>
                <a:latin typeface="+mj-lt"/>
              </a:rPr>
              <a:t>The University of Michigan’s faculty vary on a number of dimensions</a:t>
            </a:r>
            <a:endParaRPr lang="en-US" b="1" i="1" dirty="0">
              <a:solidFill>
                <a:srgbClr val="FFD00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085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-Times New Roman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3659</TotalTime>
  <Words>2357</Words>
  <Application>Microsoft Macintosh PowerPoint</Application>
  <PresentationFormat>On-screen Show (4:3)</PresentationFormat>
  <Paragraphs>499</Paragraphs>
  <Slides>50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4" baseType="lpstr">
      <vt:lpstr>Calibri</vt:lpstr>
      <vt:lpstr>Times New Roman</vt:lpstr>
      <vt:lpstr>Arial</vt:lpstr>
      <vt:lpstr>Office Theme</vt:lpstr>
      <vt:lpstr>Results from 2016-17 DEI Climate Survey for Faculty</vt:lpstr>
      <vt:lpstr>Study Methodology</vt:lpstr>
      <vt:lpstr>U-M  Campuswide Climate Survey</vt:lpstr>
      <vt:lpstr>U-M  Campuswide Climate Survey</vt:lpstr>
      <vt:lpstr>PowerPoint Presentation</vt:lpstr>
      <vt:lpstr>PowerPoint Presentation</vt:lpstr>
      <vt:lpstr>PowerPoint Presentation</vt:lpstr>
      <vt:lpstr>Instructional, research, and clinical tracks by tenure-track and non-tenure track faculty</vt:lpstr>
      <vt:lpstr>The University of Michigan’s faculty vary on a number of dimensions</vt:lpstr>
      <vt:lpstr>Faculty by Racial/Ethnic Identification</vt:lpstr>
      <vt:lpstr>Faculty by Other Demographic Variables</vt:lpstr>
      <vt:lpstr>Faculty by Religious Background</vt:lpstr>
      <vt:lpstr>Overall, faculty report positive experiences at the University of Michigan</vt:lpstr>
      <vt:lpstr>PowerPoint Presentation</vt:lpstr>
      <vt:lpstr>Composite Measure of Institutional Commitment to DEI</vt:lpstr>
      <vt:lpstr>PowerPoint Presentation</vt:lpstr>
      <vt:lpstr>Composite Measure of Feeling Valued and Belonging</vt:lpstr>
      <vt:lpstr>PowerPoint Presentation</vt:lpstr>
      <vt:lpstr>Composite Measure of Feelings of Thriving and Growth</vt:lpstr>
      <vt:lpstr>PowerPoint Presentation</vt:lpstr>
      <vt:lpstr>Percent of individuals who interacted in a meaningful way with people who…..are different from them.</vt:lpstr>
      <vt:lpstr>Faculty vary in the way in which they experience the U-M as a result of their social identities</vt:lpstr>
      <vt:lpstr>Faculty’s satisfaction with overall campus climate/environment that they experienced at U-M within the past 12 months by social identity groups.</vt:lpstr>
      <vt:lpstr>PowerPoint Presentation</vt:lpstr>
      <vt:lpstr>Faculty’s assessments of U-M’s level of commitment to DEI by social identity group.</vt:lpstr>
      <vt:lpstr>Mean differences by race in faculty’s assessments of U-M’s level of commitment to DEI.</vt:lpstr>
      <vt:lpstr>Faculty’s perceptions that they are valued and belong at U-M by social identity group.</vt:lpstr>
      <vt:lpstr>Mean differences by race in faculty’s perceptions that they are valued and belong at U-M.</vt:lpstr>
      <vt:lpstr>Faculty’s perceptions that they are thriving and growing at U-M by social identity group.</vt:lpstr>
      <vt:lpstr>Mean differences by race in faculty’s perceptions that they are thriving and growing at U-M.</vt:lpstr>
      <vt:lpstr>Many faculty report experiencing different forms of discrimination </vt:lpstr>
      <vt:lpstr>PowerPoint Presentation</vt:lpstr>
      <vt:lpstr>Percent of individuals who report experiencing at least one discriminatory event at U-M in the past 12 months based on their….</vt:lpstr>
      <vt:lpstr>Faculty’s experiences with different forms of discrimination differ by social identity groups</vt:lpstr>
      <vt:lpstr>Faculty who report having felt discriminated against at U-M within the past 12 months by social identity groups.</vt:lpstr>
      <vt:lpstr>Odds ratios by race of faculty who report having felt discriminated against at U-M within the past 12 months.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Percent of individuals who report experiencing at least one discriminatory event at U-M in the past 12 months based on their…. </vt:lpstr>
      <vt:lpstr>Percent of individuals who report experiencing at least one discriminatory event at U-M in the past 12 months based on their….</vt:lpstr>
      <vt:lpstr>Percent of individuals who report experiencing at least one discriminatory event at U-M in the past 12 months based on their race/ethnicity  </vt:lpstr>
      <vt:lpstr>PowerPoint Presentation</vt:lpstr>
      <vt:lpstr>Thoughts?</vt:lpstr>
      <vt:lpstr>PowerPoint Presentation</vt:lpstr>
      <vt:lpstr>PowerPoint Presentation</vt:lpstr>
      <vt:lpstr>Faculty rank by tenure-track status for instructional faculty only</vt:lpstr>
      <vt:lpstr>Faculty rank by tenure-track status for research faculty only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Diversity, Equity &amp; Inclusion At U-M</dc:title>
  <dc:creator>Microsoft Office User</dc:creator>
  <cp:lastModifiedBy>Robert Sellers</cp:lastModifiedBy>
  <cp:revision>86</cp:revision>
  <dcterms:created xsi:type="dcterms:W3CDTF">2017-10-09T01:46:00Z</dcterms:created>
  <dcterms:modified xsi:type="dcterms:W3CDTF">2017-11-20T20:33:22Z</dcterms:modified>
</cp:coreProperties>
</file>