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50" r:id="rId2"/>
  </p:sldMasterIdLst>
  <p:notesMasterIdLst>
    <p:notesMasterId r:id="rId35"/>
  </p:notesMasterIdLst>
  <p:sldIdLst>
    <p:sldId id="256" r:id="rId3"/>
    <p:sldId id="275" r:id="rId4"/>
    <p:sldId id="257" r:id="rId5"/>
    <p:sldId id="518" r:id="rId6"/>
    <p:sldId id="463" r:id="rId7"/>
    <p:sldId id="492" r:id="rId8"/>
    <p:sldId id="490" r:id="rId9"/>
    <p:sldId id="508" r:id="rId10"/>
    <p:sldId id="436" r:id="rId11"/>
    <p:sldId id="486" r:id="rId12"/>
    <p:sldId id="446" r:id="rId13"/>
    <p:sldId id="489" r:id="rId14"/>
    <p:sldId id="488" r:id="rId15"/>
    <p:sldId id="510" r:id="rId16"/>
    <p:sldId id="433" r:id="rId17"/>
    <p:sldId id="449" r:id="rId18"/>
    <p:sldId id="499" r:id="rId19"/>
    <p:sldId id="432" r:id="rId20"/>
    <p:sldId id="494" r:id="rId21"/>
    <p:sldId id="501" r:id="rId22"/>
    <p:sldId id="503" r:id="rId23"/>
    <p:sldId id="512" r:id="rId24"/>
    <p:sldId id="513" r:id="rId25"/>
    <p:sldId id="460" r:id="rId26"/>
    <p:sldId id="517" r:id="rId27"/>
    <p:sldId id="514" r:id="rId28"/>
    <p:sldId id="515" r:id="rId29"/>
    <p:sldId id="516" r:id="rId30"/>
    <p:sldId id="511" r:id="rId31"/>
    <p:sldId id="466" r:id="rId32"/>
    <p:sldId id="470" r:id="rId33"/>
    <p:sldId id="471" r:id="rId3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C3B"/>
    <a:srgbClr val="000066"/>
    <a:srgbClr val="FFFF66"/>
    <a:srgbClr val="FFFFCC"/>
    <a:srgbClr val="CCFFCC"/>
    <a:srgbClr val="00153E"/>
    <a:srgbClr val="0E2139"/>
    <a:srgbClr val="101728"/>
    <a:srgbClr val="FFFF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84082" autoAdjust="0"/>
  </p:normalViewPr>
  <p:slideViewPr>
    <p:cSldViewPr snapToGrid="0" snapToObjects="1">
      <p:cViewPr varScale="1">
        <p:scale>
          <a:sx n="102" d="100"/>
          <a:sy n="102" d="100"/>
        </p:scale>
        <p:origin x="952" y="184"/>
      </p:cViewPr>
      <p:guideLst>
        <p:guide orient="horz" pos="2159"/>
        <p:guide pos="3837"/>
      </p:guideLst>
    </p:cSldViewPr>
  </p:slideViewPr>
  <p:notesTextViewPr>
    <p:cViewPr>
      <p:scale>
        <a:sx n="3" d="2"/>
        <a:sy n="3" d="2"/>
      </p:scale>
      <p:origin x="0" y="0"/>
    </p:cViewPr>
  </p:notesTextViewPr>
  <p:notesViewPr>
    <p:cSldViewPr snapToGrid="0" snapToObjects="1">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wmyab\Desktop\PubMed_Timeline_Results_by_Year.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PubMed_Timeline_Results_by_Year!$A$3:$A$26</c:f>
              <c:strCache>
                <c:ptCount val="24"/>
                <c:pt idx="0">
                  <c:v>1989</c:v>
                </c:pt>
                <c:pt idx="1">
                  <c:v>1992</c:v>
                </c:pt>
                <c:pt idx="2">
                  <c:v>1993</c:v>
                </c:pt>
                <c:pt idx="3">
                  <c:v>2000</c:v>
                </c:pt>
                <c:pt idx="4">
                  <c:v>2001</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strCache>
            </c:strRef>
          </c:tx>
          <c:spPr>
            <a:gradFill rotWithShape="1">
              <a:gsLst>
                <a:gs pos="0">
                  <a:srgbClr val="006666"/>
                </a:gs>
                <a:gs pos="65500">
                  <a:srgbClr val="5693A5"/>
                </a:gs>
                <a:gs pos="48000">
                  <a:srgbClr val="006666"/>
                </a:gs>
                <a:gs pos="83000">
                  <a:schemeClr val="accent1">
                    <a:lumMod val="45000"/>
                    <a:lumOff val="55000"/>
                  </a:schemeClr>
                </a:gs>
                <a:gs pos="100000">
                  <a:schemeClr val="accent1">
                    <a:lumMod val="30000"/>
                    <a:lumOff val="70000"/>
                  </a:schemeClr>
                </a:gs>
              </a:gsLst>
              <a:lin ang="5400000" scaled="1"/>
            </a:gradFill>
            <a:ln w="9525" cap="flat" cmpd="sng" algn="ctr">
              <a:noFill/>
              <a:round/>
            </a:ln>
            <a:effectLst/>
          </c:spPr>
          <c:invertIfNegative val="0"/>
          <c:cat>
            <c:numLit>
              <c:formatCode>General</c:formatCode>
              <c:ptCount val="1"/>
              <c:pt idx="0">
                <c:v>2021</c:v>
              </c:pt>
            </c:numLit>
          </c:cat>
          <c:val>
            <c:numRef>
              <c:f>PubMed_Timeline_Results_by_Year!$B$3:$B$26</c:f>
              <c:numCache>
                <c:formatCode>General</c:formatCode>
                <c:ptCount val="24"/>
                <c:pt idx="0">
                  <c:v>2</c:v>
                </c:pt>
                <c:pt idx="1">
                  <c:v>1</c:v>
                </c:pt>
                <c:pt idx="2">
                  <c:v>1</c:v>
                </c:pt>
                <c:pt idx="3">
                  <c:v>1</c:v>
                </c:pt>
                <c:pt idx="4">
                  <c:v>1</c:v>
                </c:pt>
                <c:pt idx="5">
                  <c:v>2</c:v>
                </c:pt>
                <c:pt idx="6">
                  <c:v>3</c:v>
                </c:pt>
                <c:pt idx="7">
                  <c:v>5</c:v>
                </c:pt>
                <c:pt idx="8">
                  <c:v>6</c:v>
                </c:pt>
                <c:pt idx="9">
                  <c:v>9</c:v>
                </c:pt>
                <c:pt idx="10">
                  <c:v>12</c:v>
                </c:pt>
                <c:pt idx="11">
                  <c:v>9</c:v>
                </c:pt>
                <c:pt idx="12">
                  <c:v>6</c:v>
                </c:pt>
                <c:pt idx="13">
                  <c:v>9</c:v>
                </c:pt>
                <c:pt idx="14">
                  <c:v>20</c:v>
                </c:pt>
                <c:pt idx="15">
                  <c:v>28</c:v>
                </c:pt>
                <c:pt idx="16">
                  <c:v>31</c:v>
                </c:pt>
                <c:pt idx="17">
                  <c:v>44</c:v>
                </c:pt>
                <c:pt idx="18">
                  <c:v>41</c:v>
                </c:pt>
                <c:pt idx="19">
                  <c:v>56</c:v>
                </c:pt>
                <c:pt idx="20">
                  <c:v>90</c:v>
                </c:pt>
                <c:pt idx="21">
                  <c:v>136</c:v>
                </c:pt>
                <c:pt idx="22">
                  <c:v>177</c:v>
                </c:pt>
                <c:pt idx="23">
                  <c:v>205</c:v>
                </c:pt>
              </c:numCache>
            </c:numRef>
          </c:val>
          <c:extLst>
            <c:ext xmlns:c16="http://schemas.microsoft.com/office/drawing/2014/chart" uri="{C3380CC4-5D6E-409C-BE32-E72D297353CC}">
              <c16:uniqueId val="{00000000-3008-4E2F-ADFF-B4DE82B40416}"/>
            </c:ext>
          </c:extLst>
        </c:ser>
        <c:dLbls>
          <c:showLegendKey val="0"/>
          <c:showVal val="0"/>
          <c:showCatName val="0"/>
          <c:showSerName val="0"/>
          <c:showPercent val="0"/>
          <c:showBubbleSize val="0"/>
        </c:dLbls>
        <c:gapWidth val="25"/>
        <c:overlap val="5"/>
        <c:axId val="2071494207"/>
        <c:axId val="2071496287"/>
      </c:barChart>
      <c:catAx>
        <c:axId val="2071494207"/>
        <c:scaling>
          <c:orientation val="minMax"/>
        </c:scaling>
        <c:delete val="1"/>
        <c:axPos val="b"/>
        <c:numFmt formatCode="General" sourceLinked="1"/>
        <c:majorTickMark val="out"/>
        <c:minorTickMark val="none"/>
        <c:tickLblPos val="nextTo"/>
        <c:crossAx val="2071496287"/>
        <c:crosses val="autoZero"/>
        <c:auto val="1"/>
        <c:lblAlgn val="ctr"/>
        <c:lblOffset val="100"/>
        <c:noMultiLvlLbl val="0"/>
      </c:catAx>
      <c:valAx>
        <c:axId val="2071496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071494207"/>
        <c:crosses val="autoZero"/>
        <c:crossBetween val="between"/>
      </c:valAx>
      <c:spPr>
        <a:noFill/>
        <a:ln>
          <a:noFill/>
        </a:ln>
        <a:effectLst>
          <a:glow rad="127000">
            <a:srgbClr val="006666"/>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85C2C-B05D-4D27-BD44-7F10DA3E6599}" type="datetimeFigureOut">
              <a:rPr lang="en-US" smtClean="0"/>
              <a:t>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5D4C2-6FD9-4B84-B257-C01179B03956}" type="slidenum">
              <a:rPr lang="en-US" smtClean="0"/>
              <a:t>‹#›</a:t>
            </a:fld>
            <a:endParaRPr lang="en-US"/>
          </a:p>
        </p:txBody>
      </p:sp>
    </p:spTree>
    <p:extLst>
      <p:ext uri="{BB962C8B-B14F-4D97-AF65-F5344CB8AC3E}">
        <p14:creationId xmlns:p14="http://schemas.microsoft.com/office/powerpoint/2010/main" val="305294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rchinte.jamanetwork.com/article.aspx?doi=10.1001/jamainternmed.2016.787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research publications point to not only there being disparities, the rate at which improvements are being made are staggeringly low.</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4</a:t>
            </a:fld>
            <a:endParaRPr lang="en-US"/>
          </a:p>
        </p:txBody>
      </p:sp>
    </p:spTree>
    <p:extLst>
      <p:ext uri="{BB962C8B-B14F-4D97-AF65-F5344CB8AC3E}">
        <p14:creationId xmlns:p14="http://schemas.microsoft.com/office/powerpoint/2010/main" val="2542736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13</a:t>
            </a:fld>
            <a:endParaRPr lang="en-US"/>
          </a:p>
        </p:txBody>
      </p:sp>
    </p:spTree>
    <p:extLst>
      <p:ext uri="{BB962C8B-B14F-4D97-AF65-F5344CB8AC3E}">
        <p14:creationId xmlns:p14="http://schemas.microsoft.com/office/powerpoint/2010/main" val="281872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14</a:t>
            </a:fld>
            <a:endParaRPr lang="en-US"/>
          </a:p>
        </p:txBody>
      </p:sp>
    </p:spTree>
    <p:extLst>
      <p:ext uri="{BB962C8B-B14F-4D97-AF65-F5344CB8AC3E}">
        <p14:creationId xmlns:p14="http://schemas.microsoft.com/office/powerpoint/2010/main" val="391033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t>A longitudinal study of</a:t>
            </a:r>
            <a:r>
              <a:rPr lang="en-US" baseline="0" dirty="0"/>
              <a:t> 35 years. </a:t>
            </a:r>
            <a:r>
              <a:rPr lang="en-US" dirty="0">
                <a:latin typeface="+mn-lt"/>
              </a:rPr>
              <a:t>24% less likely to be promoted to associate</a:t>
            </a:r>
          </a:p>
          <a:p>
            <a:pPr marL="285750" indent="-285750">
              <a:lnSpc>
                <a:spcPct val="150000"/>
              </a:lnSpc>
              <a:buFont typeface="Arial" panose="020B0604020202020204" pitchFamily="34" charset="0"/>
              <a:buChar char="•"/>
            </a:pPr>
            <a:r>
              <a:rPr lang="en-US" dirty="0">
                <a:latin typeface="+mn-lt"/>
              </a:rPr>
              <a:t>23% less likely to be promoted to full professor</a:t>
            </a:r>
          </a:p>
          <a:p>
            <a:pPr marL="285750" indent="-285750">
              <a:lnSpc>
                <a:spcPct val="150000"/>
              </a:lnSpc>
              <a:buFont typeface="Arial" panose="020B0604020202020204" pitchFamily="34" charset="0"/>
              <a:buChar char="•"/>
            </a:pPr>
            <a:r>
              <a:rPr lang="en-US" dirty="0">
                <a:latin typeface="+mn-lt"/>
              </a:rPr>
              <a:t>54% lower odds</a:t>
            </a:r>
            <a:r>
              <a:rPr lang="en-US" baseline="0" dirty="0">
                <a:latin typeface="+mn-lt"/>
              </a:rPr>
              <a:t> of being departmental chair</a:t>
            </a:r>
          </a:p>
          <a:p>
            <a:pPr marL="285750" indent="-285750">
              <a:lnSpc>
                <a:spcPct val="150000"/>
              </a:lnSpc>
              <a:buFont typeface="Arial" panose="020B0604020202020204" pitchFamily="34" charset="0"/>
              <a:buChar char="•"/>
            </a:pPr>
            <a:r>
              <a:rPr lang="en-US" baseline="0" dirty="0">
                <a:latin typeface="+mn-lt"/>
              </a:rPr>
              <a:t>Sex differences did not diminish over time</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15</a:t>
            </a:fld>
            <a:endParaRPr lang="en-US"/>
          </a:p>
        </p:txBody>
      </p:sp>
    </p:spTree>
    <p:extLst>
      <p:ext uri="{BB962C8B-B14F-4D97-AF65-F5344CB8AC3E}">
        <p14:creationId xmlns:p14="http://schemas.microsoft.com/office/powerpoint/2010/main" val="255302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Proportion of females receiving compensation</a:t>
            </a:r>
            <a:r>
              <a:rPr lang="en-US" baseline="0" dirty="0"/>
              <a:t> were lower, median payment value was lower for consulting and honoraria</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17</a:t>
            </a:fld>
            <a:endParaRPr lang="en-US"/>
          </a:p>
        </p:txBody>
      </p:sp>
    </p:spTree>
    <p:extLst>
      <p:ext uri="{BB962C8B-B14F-4D97-AF65-F5344CB8AC3E}">
        <p14:creationId xmlns:p14="http://schemas.microsoft.com/office/powerpoint/2010/main" val="156877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FF00"/>
                </a:solidFill>
                <a:latin typeface="Arial" panose="020B0604020202020204" pitchFamily="34" charset="0"/>
                <a:cs typeface="Arial" panose="020B0604020202020204" pitchFamily="34" charset="0"/>
              </a:rPr>
              <a:t>Particularly in fields where the apprentice identifies with the role models that they can relate to, greater presence of women in editorial boards will not only add to current diversity, but will groom future generations to strive for similar equity</a:t>
            </a:r>
          </a:p>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18</a:t>
            </a:fld>
            <a:endParaRPr lang="en-US"/>
          </a:p>
        </p:txBody>
      </p:sp>
    </p:spTree>
    <p:extLst>
      <p:ext uri="{BB962C8B-B14F-4D97-AF65-F5344CB8AC3E}">
        <p14:creationId xmlns:p14="http://schemas.microsoft.com/office/powerpoint/2010/main" val="250650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21</a:t>
            </a:fld>
            <a:endParaRPr lang="en-US"/>
          </a:p>
        </p:txBody>
      </p:sp>
    </p:spTree>
    <p:extLst>
      <p:ext uri="{BB962C8B-B14F-4D97-AF65-F5344CB8AC3E}">
        <p14:creationId xmlns:p14="http://schemas.microsoft.com/office/powerpoint/2010/main" val="27905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22</a:t>
            </a:fld>
            <a:endParaRPr lang="en-US"/>
          </a:p>
        </p:txBody>
      </p:sp>
    </p:spTree>
    <p:extLst>
      <p:ext uri="{BB962C8B-B14F-4D97-AF65-F5344CB8AC3E}">
        <p14:creationId xmlns:p14="http://schemas.microsoft.com/office/powerpoint/2010/main" val="289770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23</a:t>
            </a:fld>
            <a:endParaRPr lang="en-US"/>
          </a:p>
        </p:txBody>
      </p:sp>
    </p:spTree>
    <p:extLst>
      <p:ext uri="{BB962C8B-B14F-4D97-AF65-F5344CB8AC3E}">
        <p14:creationId xmlns:p14="http://schemas.microsoft.com/office/powerpoint/2010/main" val="408511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24</a:t>
            </a:fld>
            <a:endParaRPr lang="en-US"/>
          </a:p>
        </p:txBody>
      </p:sp>
    </p:spTree>
    <p:extLst>
      <p:ext uri="{BB962C8B-B14F-4D97-AF65-F5344CB8AC3E}">
        <p14:creationId xmlns:p14="http://schemas.microsoft.com/office/powerpoint/2010/main" val="97719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25</a:t>
            </a:fld>
            <a:endParaRPr lang="en-US"/>
          </a:p>
        </p:txBody>
      </p:sp>
    </p:spTree>
    <p:extLst>
      <p:ext uri="{BB962C8B-B14F-4D97-AF65-F5344CB8AC3E}">
        <p14:creationId xmlns:p14="http://schemas.microsoft.com/office/powerpoint/2010/main" val="198423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2355A"/>
                </a:solidFill>
                <a:effectLst/>
                <a:latin typeface="robotoregular"/>
              </a:rPr>
              <a:t>The overall proportion of full-time women faculty has continued to rise since 2009, now at 41%, with similar increases at each faculty rank; yet, women make up a majority of faculty only at the instructor rank.</a:t>
            </a:r>
          </a:p>
        </p:txBody>
      </p:sp>
      <p:sp>
        <p:nvSpPr>
          <p:cNvPr id="4" name="Slide Number Placeholder 3"/>
          <p:cNvSpPr>
            <a:spLocks noGrp="1"/>
          </p:cNvSpPr>
          <p:nvPr>
            <p:ph type="sldNum" sz="quarter" idx="10"/>
          </p:nvPr>
        </p:nvSpPr>
        <p:spPr/>
        <p:txBody>
          <a:bodyPr/>
          <a:lstStyle/>
          <a:p>
            <a:fld id="{EFD5D4C2-6FD9-4B84-B257-C01179B03956}" type="slidenum">
              <a:rPr lang="en-US" smtClean="0"/>
              <a:t>5</a:t>
            </a:fld>
            <a:endParaRPr lang="en-US"/>
          </a:p>
        </p:txBody>
      </p:sp>
    </p:spTree>
    <p:extLst>
      <p:ext uri="{BB962C8B-B14F-4D97-AF65-F5344CB8AC3E}">
        <p14:creationId xmlns:p14="http://schemas.microsoft.com/office/powerpoint/2010/main" val="282122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26</a:t>
            </a:fld>
            <a:endParaRPr lang="en-US"/>
          </a:p>
        </p:txBody>
      </p:sp>
    </p:spTree>
    <p:extLst>
      <p:ext uri="{BB962C8B-B14F-4D97-AF65-F5344CB8AC3E}">
        <p14:creationId xmlns:p14="http://schemas.microsoft.com/office/powerpoint/2010/main" val="3010712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27</a:t>
            </a:fld>
            <a:endParaRPr lang="en-US"/>
          </a:p>
        </p:txBody>
      </p:sp>
    </p:spTree>
    <p:extLst>
      <p:ext uri="{BB962C8B-B14F-4D97-AF65-F5344CB8AC3E}">
        <p14:creationId xmlns:p14="http://schemas.microsoft.com/office/powerpoint/2010/main" val="234928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28</a:t>
            </a:fld>
            <a:endParaRPr lang="en-US"/>
          </a:p>
        </p:txBody>
      </p:sp>
    </p:spTree>
    <p:extLst>
      <p:ext uri="{BB962C8B-B14F-4D97-AF65-F5344CB8AC3E}">
        <p14:creationId xmlns:p14="http://schemas.microsoft.com/office/powerpoint/2010/main" val="1698609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29</a:t>
            </a:fld>
            <a:endParaRPr lang="en-US"/>
          </a:p>
        </p:txBody>
      </p:sp>
    </p:spTree>
    <p:extLst>
      <p:ext uri="{BB962C8B-B14F-4D97-AF65-F5344CB8AC3E}">
        <p14:creationId xmlns:p14="http://schemas.microsoft.com/office/powerpoint/2010/main" val="324463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30</a:t>
            </a:fld>
            <a:endParaRPr lang="en-US"/>
          </a:p>
        </p:txBody>
      </p:sp>
    </p:spTree>
    <p:extLst>
      <p:ext uri="{BB962C8B-B14F-4D97-AF65-F5344CB8AC3E}">
        <p14:creationId xmlns:p14="http://schemas.microsoft.com/office/powerpoint/2010/main" val="4040704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inclusion of women at early stages of their academic career is a healthy sign of a promising future, and in turn gives them a chance to lead and mentor future generations. </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31</a:t>
            </a:fld>
            <a:endParaRPr lang="en-US"/>
          </a:p>
        </p:txBody>
      </p:sp>
    </p:spTree>
    <p:extLst>
      <p:ext uri="{BB962C8B-B14F-4D97-AF65-F5344CB8AC3E}">
        <p14:creationId xmlns:p14="http://schemas.microsoft.com/office/powerpoint/2010/main" val="412336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inclusion of women at early stages of their academic career is a healthy sign of a promising future, and in turn gives them a chance to lead and mentor future generations. </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32</a:t>
            </a:fld>
            <a:endParaRPr lang="en-US"/>
          </a:p>
        </p:txBody>
      </p:sp>
    </p:spTree>
    <p:extLst>
      <p:ext uri="{BB962C8B-B14F-4D97-AF65-F5344CB8AC3E}">
        <p14:creationId xmlns:p14="http://schemas.microsoft.com/office/powerpoint/2010/main" val="35672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8"/>
                </a:solidFill>
                <a:effectLst/>
                <a:latin typeface="Tiempos Text"/>
              </a:rPr>
              <a:t> In fact, the difference in patient mortality observed in studies of male and female physicians is </a:t>
            </a:r>
            <a:r>
              <a:rPr lang="en-US" b="0" i="0" u="none" strike="noStrike" dirty="0">
                <a:solidFill>
                  <a:srgbClr val="282828"/>
                </a:solidFill>
                <a:effectLst/>
                <a:latin typeface="Tiempos Text"/>
                <a:hlinkClick r:id="rId3"/>
              </a:rPr>
              <a:t>approximately the same magnitude</a:t>
            </a:r>
            <a:r>
              <a:rPr lang="en-US" b="0" i="0" dirty="0">
                <a:solidFill>
                  <a:srgbClr val="282828"/>
                </a:solidFill>
                <a:effectLst/>
                <a:latin typeface="Tiempos Text"/>
              </a:rPr>
              <a:t> as the improvement in mortality that can be attributed to the last decade of scientific improvement in patient care. </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6</a:t>
            </a:fld>
            <a:endParaRPr lang="en-US"/>
          </a:p>
        </p:txBody>
      </p:sp>
    </p:spTree>
    <p:extLst>
      <p:ext uri="{BB962C8B-B14F-4D97-AF65-F5344CB8AC3E}">
        <p14:creationId xmlns:p14="http://schemas.microsoft.com/office/powerpoint/2010/main" val="360063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progress on the numbers (gender diversity)</a:t>
            </a:r>
          </a:p>
          <a:p>
            <a:pPr lvl="1"/>
            <a:r>
              <a:rPr lang="en-US" dirty="0"/>
              <a:t>True progress in improving women’s sense of belonging / inclusions – lagging</a:t>
            </a:r>
          </a:p>
          <a:p>
            <a:pPr lvl="1"/>
            <a:endParaRPr lang="en-US" dirty="0"/>
          </a:p>
          <a:p>
            <a:pPr lvl="1"/>
            <a:r>
              <a:rPr lang="en-US" b="0" i="0" dirty="0">
                <a:solidFill>
                  <a:srgbClr val="282828"/>
                </a:solidFill>
                <a:effectLst/>
                <a:latin typeface="Tiempos Text"/>
              </a:rPr>
              <a:t> The field is routinely under-promoting, under-supporting, under-rewarding, and under-training female physicians</a:t>
            </a:r>
            <a:endParaRPr lang="en-US" dirty="0"/>
          </a:p>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7</a:t>
            </a:fld>
            <a:endParaRPr lang="en-US"/>
          </a:p>
        </p:txBody>
      </p:sp>
    </p:spTree>
    <p:extLst>
      <p:ext uri="{BB962C8B-B14F-4D97-AF65-F5344CB8AC3E}">
        <p14:creationId xmlns:p14="http://schemas.microsoft.com/office/powerpoint/2010/main" val="348532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8</a:t>
            </a:fld>
            <a:endParaRPr lang="en-US"/>
          </a:p>
        </p:txBody>
      </p:sp>
    </p:spTree>
    <p:extLst>
      <p:ext uri="{BB962C8B-B14F-4D97-AF65-F5344CB8AC3E}">
        <p14:creationId xmlns:p14="http://schemas.microsoft.com/office/powerpoint/2010/main" val="7962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4C2-6FD9-4B84-B257-C01179B03956}" type="slidenum">
              <a:rPr lang="en-US" smtClean="0"/>
              <a:t>9</a:t>
            </a:fld>
            <a:endParaRPr lang="en-US"/>
          </a:p>
        </p:txBody>
      </p:sp>
    </p:spTree>
    <p:extLst>
      <p:ext uri="{BB962C8B-B14F-4D97-AF65-F5344CB8AC3E}">
        <p14:creationId xmlns:p14="http://schemas.microsoft.com/office/powerpoint/2010/main" val="37347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10</a:t>
            </a:fld>
            <a:endParaRPr lang="en-US"/>
          </a:p>
        </p:txBody>
      </p:sp>
    </p:spTree>
    <p:extLst>
      <p:ext uri="{BB962C8B-B14F-4D97-AF65-F5344CB8AC3E}">
        <p14:creationId xmlns:p14="http://schemas.microsoft.com/office/powerpoint/2010/main" val="428656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11</a:t>
            </a:fld>
            <a:endParaRPr lang="en-US"/>
          </a:p>
        </p:txBody>
      </p:sp>
    </p:spTree>
    <p:extLst>
      <p:ext uri="{BB962C8B-B14F-4D97-AF65-F5344CB8AC3E}">
        <p14:creationId xmlns:p14="http://schemas.microsoft.com/office/powerpoint/2010/main" val="1999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a:t>
            </a:r>
            <a:r>
              <a:rPr lang="en-US" baseline="0" dirty="0"/>
              <a:t> major journals</a:t>
            </a:r>
            <a:endParaRPr lang="en-US" dirty="0"/>
          </a:p>
        </p:txBody>
      </p:sp>
      <p:sp>
        <p:nvSpPr>
          <p:cNvPr id="4" name="Slide Number Placeholder 3"/>
          <p:cNvSpPr>
            <a:spLocks noGrp="1"/>
          </p:cNvSpPr>
          <p:nvPr>
            <p:ph type="sldNum" sz="quarter" idx="10"/>
          </p:nvPr>
        </p:nvSpPr>
        <p:spPr/>
        <p:txBody>
          <a:bodyPr/>
          <a:lstStyle/>
          <a:p>
            <a:fld id="{EFD5D4C2-6FD9-4B84-B257-C01179B03956}" type="slidenum">
              <a:rPr lang="en-US" smtClean="0"/>
              <a:t>12</a:t>
            </a:fld>
            <a:endParaRPr lang="en-US"/>
          </a:p>
        </p:txBody>
      </p:sp>
    </p:spTree>
    <p:extLst>
      <p:ext uri="{BB962C8B-B14F-4D97-AF65-F5344CB8AC3E}">
        <p14:creationId xmlns:p14="http://schemas.microsoft.com/office/powerpoint/2010/main" val="90131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40475" y="27559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1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48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48028" y="-8881"/>
            <a:ext cx="6263217" cy="514350"/>
          </a:xfrm>
          <a:prstGeom prst="rect">
            <a:avLst/>
          </a:prstGeom>
        </p:spPr>
        <p:txBody>
          <a:bodyPr vert="horz"/>
          <a:lstStyle>
            <a:lvl1pPr marL="0" indent="0">
              <a:buNone/>
              <a:defRPr sz="2800"/>
            </a:lvl1pPr>
          </a:lstStyle>
          <a:p>
            <a:pPr lvl="0"/>
            <a:r>
              <a:rPr lang="en-US" dirty="0"/>
              <a:t>Content Title</a:t>
            </a:r>
          </a:p>
        </p:txBody>
      </p:sp>
      <p:sp>
        <p:nvSpPr>
          <p:cNvPr id="7" name="Text Placeholder 7"/>
          <p:cNvSpPr>
            <a:spLocks noGrp="1"/>
          </p:cNvSpPr>
          <p:nvPr>
            <p:ph type="body" sz="quarter" idx="12"/>
          </p:nvPr>
        </p:nvSpPr>
        <p:spPr>
          <a:xfrm>
            <a:off x="983393" y="1270165"/>
            <a:ext cx="9874249" cy="3871912"/>
          </a:xfrm>
          <a:prstGeom prst="rect">
            <a:avLst/>
          </a:prstGeom>
        </p:spPr>
        <p:txBody>
          <a:bodyPr vert="horz"/>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508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Content Placeholder 2"/>
          <p:cNvSpPr>
            <a:spLocks noGrp="1"/>
          </p:cNvSpPr>
          <p:nvPr>
            <p:ph idx="1"/>
          </p:nvPr>
        </p:nvSpPr>
        <p:spPr>
          <a:xfrm>
            <a:off x="609600" y="1600200"/>
            <a:ext cx="10972800" cy="4525962"/>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Slide Number Placeholder 5">
            <a:extLst>
              <a:ext uri="{FF2B5EF4-FFF2-40B4-BE49-F238E27FC236}">
                <a16:creationId xmlns:a16="http://schemas.microsoft.com/office/drawing/2014/main" id="{6E0C139B-307F-4300-A91D-EFEAEF072AB6}"/>
              </a:ext>
            </a:extLst>
          </p:cNvPr>
          <p:cNvSpPr>
            <a:spLocks noGrp="1"/>
          </p:cNvSpPr>
          <p:nvPr>
            <p:ph type="sldNum" sz="quarter" idx="10"/>
            <p:custDataLst>
              <p:tags r:id="rId1"/>
            </p:custDataLst>
          </p:nvPr>
        </p:nvSpPr>
        <p:spPr/>
        <p:txBody>
          <a:bodyPr/>
          <a:lstStyle>
            <a:lvl1pPr>
              <a:defRPr/>
            </a:lvl1pPr>
          </a:lstStyle>
          <a:p>
            <a:pPr>
              <a:defRPr/>
            </a:pPr>
            <a:fld id="{0AB18C9A-6D88-47F1-ABED-5B935936CDBB}" type="slidenum">
              <a:rPr lang="en-US" altLang="en-US"/>
              <a:pPr>
                <a:defRPr/>
              </a:pPr>
              <a:t>‹#›</a:t>
            </a:fld>
            <a:endParaRPr lang="en-US" altLang="en-US">
              <a:ln>
                <a:noFill/>
              </a:ln>
            </a:endParaRPr>
          </a:p>
        </p:txBody>
      </p:sp>
      <p:sp>
        <p:nvSpPr>
          <p:cNvPr id="5" name="Date Placeholder 3">
            <a:extLst>
              <a:ext uri="{FF2B5EF4-FFF2-40B4-BE49-F238E27FC236}">
                <a16:creationId xmlns:a16="http://schemas.microsoft.com/office/drawing/2014/main" id="{BC466B07-C357-413C-892C-F02F817F944D}"/>
              </a:ext>
            </a:extLst>
          </p:cNvPr>
          <p:cNvSpPr>
            <a:spLocks noGrp="1"/>
          </p:cNvSpPr>
          <p:nvPr>
            <p:ph type="dt" sz="half" idx="11"/>
            <p:custDataLst>
              <p:tags r:id="rId2"/>
            </p:custDataLst>
          </p:nvPr>
        </p:nvSpPr>
        <p:spPr/>
        <p:txBody>
          <a:bodyPr wrap="square" numCol="1" anchorCtr="0" compatLnSpc="1">
            <a:prstTxWarp prst="textNoShape">
              <a:avLst/>
            </a:prstTxWarp>
          </a:bodyPr>
          <a:lstStyle>
            <a:lvl1pPr>
              <a:defRPr>
                <a:solidFill>
                  <a:srgbClr val="898989"/>
                </a:solidFill>
                <a:ea typeface="ＭＳ Ｐゴシック" charset="0"/>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a:ea typeface="ＭＳ Ｐゴシック" charset="0"/>
                <a:cs typeface="Arial"/>
                <a:sym typeface="Wingdings" charset="2"/>
              </a:defRPr>
            </a:pPr>
            <a:r>
              <a:rPr lang="en-US">
                <a:sym typeface="Wingdings" charset="2"/>
              </a:rPr>
              <a:t>Date of download:  mm/dd/yyyy</a:t>
            </a:r>
          </a:p>
        </p:txBody>
      </p:sp>
      <p:sp>
        <p:nvSpPr>
          <p:cNvPr id="6" name="Footer Placeholder 4">
            <a:extLst>
              <a:ext uri="{FF2B5EF4-FFF2-40B4-BE49-F238E27FC236}">
                <a16:creationId xmlns:a16="http://schemas.microsoft.com/office/drawing/2014/main" id="{DBFAA71A-FA29-4977-9CD3-6AAE99592050}"/>
              </a:ext>
            </a:extLst>
          </p:cNvPr>
          <p:cNvSpPr>
            <a:spLocks noGrp="1"/>
          </p:cNvSpPr>
          <p:nvPr>
            <p:ph type="ftr" sz="quarter" idx="12"/>
            <p:custDataLst>
              <p:tags r:id="rId3"/>
            </p:custDataLst>
          </p:nvPr>
        </p:nvSpPr>
        <p:spPr/>
        <p:txBody>
          <a:bodyPr/>
          <a:lstStyle>
            <a:lvl1pPr>
              <a:defRPr/>
            </a:lvl1pPr>
          </a:lstStyle>
          <a:p>
            <a:r>
              <a:rPr lang="en-US" altLang="en-US"/>
              <a:t>Copyright © 2012 American Medical Association. All rights reserved.</a:t>
            </a:r>
          </a:p>
        </p:txBody>
      </p:sp>
    </p:spTree>
    <p:extLst>
      <p:ext uri="{BB962C8B-B14F-4D97-AF65-F5344CB8AC3E}">
        <p14:creationId xmlns:p14="http://schemas.microsoft.com/office/powerpoint/2010/main" val="14988141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consider-environment.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1334" y="6450014"/>
            <a:ext cx="5249333"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05" y="0"/>
            <a:ext cx="12206112" cy="6858000"/>
          </a:xfrm>
          <a:prstGeom prst="rect">
            <a:avLst/>
          </a:prstGeom>
          <a:solidFill>
            <a:srgbClr val="0E213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spect="1"/>
          </p:cNvSpPr>
          <p:nvPr userDrawn="1"/>
        </p:nvSpPr>
        <p:spPr>
          <a:xfrm>
            <a:off x="357232" y="4656341"/>
            <a:ext cx="2583109" cy="1901952"/>
          </a:xfrm>
          <a:prstGeom prst="rect">
            <a:avLst/>
          </a:prstGeom>
          <a:solidFill>
            <a:srgbClr val="011C3B"/>
          </a:solidFill>
          <a:ln>
            <a:solidFill>
              <a:srgbClr val="011C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ignature-Vertic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3564" y="4748135"/>
            <a:ext cx="2188464" cy="1508760"/>
          </a:xfrm>
          <a:prstGeom prst="rect">
            <a:avLst/>
          </a:prstGeom>
        </p:spPr>
      </p:pic>
      <p:sp>
        <p:nvSpPr>
          <p:cNvPr id="10" name="Text Placeholder 2"/>
          <p:cNvSpPr txBox="1">
            <a:spLocks/>
          </p:cNvSpPr>
          <p:nvPr userDrawn="1"/>
        </p:nvSpPr>
        <p:spPr>
          <a:xfrm>
            <a:off x="433594" y="6306529"/>
            <a:ext cx="2428405" cy="303822"/>
          </a:xfrm>
          <a:prstGeom prst="rect">
            <a:avLst/>
          </a:prstGeom>
        </p:spPr>
        <p:txBody>
          <a:bodyPr vert="horz"/>
          <a:lstStyle>
            <a:lvl1pPr marL="0" indent="0" algn="l" defTabSz="457200" rtl="0" eaLnBrk="0" fontAlgn="base" hangingPunct="0">
              <a:spcBef>
                <a:spcPct val="20000"/>
              </a:spcBef>
              <a:spcAft>
                <a:spcPct val="0"/>
              </a:spcAft>
              <a:buFont typeface="Arial" panose="020B0604020202020204" pitchFamily="34" charset="0"/>
              <a:buNone/>
              <a:defRPr sz="1800" b="0" i="0" kern="1200" baseline="0">
                <a:solidFill>
                  <a:schemeClr val="tx1"/>
                </a:solidFill>
                <a:latin typeface="Univers LT Std 57 Cn"/>
                <a:ea typeface="ＭＳ Ｐゴシック" charset="-128"/>
                <a:cs typeface="Univers LT Std 57 C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a:solidFill>
                  <a:schemeClr val="bg1"/>
                </a:solidFill>
              </a:rPr>
              <a:t>CONGENITAL HEART CENTER</a:t>
            </a: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52400"/>
            <a:ext cx="12192000" cy="7937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3" name="Rectangle 2"/>
          <p:cNvSpPr/>
          <p:nvPr userDrawn="1"/>
        </p:nvSpPr>
        <p:spPr>
          <a:xfrm>
            <a:off x="0" y="741362"/>
            <a:ext cx="12192000" cy="535463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41351"/>
            <a:ext cx="12192000" cy="137583"/>
          </a:xfrm>
          <a:prstGeom prst="rect">
            <a:avLst/>
          </a:prstGeom>
          <a:solidFill>
            <a:srgbClr val="011C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096001"/>
            <a:ext cx="12192000" cy="137583"/>
          </a:xfrm>
          <a:prstGeom prst="rect">
            <a:avLst/>
          </a:prstGeom>
          <a:solidFill>
            <a:srgbClr val="011C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p:cNvSpPr txBox="1">
            <a:spLocks/>
          </p:cNvSpPr>
          <p:nvPr userDrawn="1"/>
        </p:nvSpPr>
        <p:spPr>
          <a:xfrm>
            <a:off x="118653" y="6366801"/>
            <a:ext cx="5157884" cy="400050"/>
          </a:xfrm>
          <a:prstGeom prst="rect">
            <a:avLst/>
          </a:prstGeom>
        </p:spPr>
        <p:txBody>
          <a:bodyPr vert="horz"/>
          <a:lstStyle>
            <a:lvl1pPr marL="0" indent="0" algn="l" defTabSz="457200" rtl="0" eaLnBrk="0" fontAlgn="base" hangingPunct="0">
              <a:spcBef>
                <a:spcPct val="20000"/>
              </a:spcBef>
              <a:spcAft>
                <a:spcPct val="0"/>
              </a:spcAft>
              <a:buFont typeface="Arial" panose="020B0604020202020204" pitchFamily="34" charset="0"/>
              <a:buNone/>
              <a:defRPr sz="1800" b="0" i="0" kern="1200" baseline="0">
                <a:solidFill>
                  <a:schemeClr val="tx1"/>
                </a:solidFill>
                <a:latin typeface="Univers LT Std 57 Cn"/>
                <a:ea typeface="ＭＳ Ｐゴシック" charset="-128"/>
                <a:cs typeface="Univers LT Std 57 C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02060"/>
                </a:solidFill>
              </a:rPr>
              <a:t>CONGENITAL HEART CENTER</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93630" y="6390881"/>
            <a:ext cx="4075184" cy="38709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1.emf"/><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g"/><Relationship Id="rId1" Type="http://schemas.openxmlformats.org/officeDocument/2006/relationships/slideLayout" Target="../slideLayouts/slideLayout3.xml"/><Relationship Id="rId5" Type="http://schemas.openxmlformats.org/officeDocument/2006/relationships/image" Target="../media/image41.emf"/><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5.jpg"/><Relationship Id="rId7"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3980" y="2898108"/>
            <a:ext cx="10684041" cy="2491584"/>
          </a:xfrm>
          <a:prstGeom prst="rect">
            <a:avLst/>
          </a:prstGeom>
        </p:spPr>
        <p:txBody>
          <a:bodyP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0" dirty="0">
                <a:solidFill>
                  <a:schemeClr val="bg1">
                    <a:lumMod val="95000"/>
                  </a:schemeClr>
                </a:solidFill>
              </a:rPr>
              <a:t>Working toward Gender Equity in Medicine</a:t>
            </a:r>
          </a:p>
          <a:p>
            <a:pPr fontAlgn="auto">
              <a:spcAft>
                <a:spcPts val="0"/>
              </a:spcAft>
              <a:defRPr/>
            </a:pPr>
            <a:r>
              <a:rPr lang="en-US" sz="12800" i="1" dirty="0">
                <a:solidFill>
                  <a:schemeClr val="bg1">
                    <a:lumMod val="95000"/>
                  </a:schemeClr>
                </a:solidFill>
              </a:rPr>
              <a:t>what have we learned, what can we do better</a:t>
            </a:r>
          </a:p>
          <a:p>
            <a:pPr fontAlgn="auto">
              <a:spcAft>
                <a:spcPts val="0"/>
              </a:spcAft>
              <a:defRPr/>
            </a:pPr>
            <a:endParaRPr lang="en-US" sz="16000" i="1" dirty="0">
              <a:solidFill>
                <a:schemeClr val="bg1">
                  <a:lumMod val="95000"/>
                </a:schemeClr>
              </a:solidFill>
            </a:endParaRPr>
          </a:p>
          <a:p>
            <a:pPr fontAlgn="auto">
              <a:spcAft>
                <a:spcPts val="0"/>
              </a:spcAft>
              <a:defRPr/>
            </a:pPr>
            <a:endParaRPr lang="en-US" sz="5400" b="1" dirty="0">
              <a:solidFill>
                <a:schemeClr val="bg1"/>
              </a:solidFill>
              <a:latin typeface="Arial"/>
              <a:cs typeface="Arial"/>
            </a:endParaRPr>
          </a:p>
          <a:p>
            <a:pPr fontAlgn="auto">
              <a:lnSpc>
                <a:spcPct val="120000"/>
              </a:lnSpc>
              <a:spcAft>
                <a:spcPts val="0"/>
              </a:spcAft>
              <a:defRPr/>
            </a:pPr>
            <a:r>
              <a:rPr lang="en-US" sz="9600" dirty="0">
                <a:solidFill>
                  <a:schemeClr val="bg1"/>
                </a:solidFill>
                <a:latin typeface="Arial"/>
                <a:cs typeface="Arial"/>
              </a:rPr>
              <a:t>Sowmya Balasubramanian MD, MSc</a:t>
            </a:r>
          </a:p>
          <a:p>
            <a:pPr fontAlgn="auto">
              <a:lnSpc>
                <a:spcPct val="120000"/>
              </a:lnSpc>
              <a:spcAft>
                <a:spcPts val="0"/>
              </a:spcAft>
              <a:defRPr/>
            </a:pPr>
            <a:r>
              <a:rPr lang="en-US" sz="9600" dirty="0">
                <a:solidFill>
                  <a:schemeClr val="bg1"/>
                </a:solidFill>
                <a:latin typeface="Arial"/>
                <a:cs typeface="Arial"/>
              </a:rPr>
              <a:t>Clinical Associate Professor</a:t>
            </a:r>
          </a:p>
          <a:p>
            <a:pPr fontAlgn="auto">
              <a:lnSpc>
                <a:spcPct val="120000"/>
              </a:lnSpc>
              <a:spcAft>
                <a:spcPts val="0"/>
              </a:spcAft>
              <a:defRPr/>
            </a:pPr>
            <a:r>
              <a:rPr lang="en-US" sz="9600" dirty="0">
                <a:solidFill>
                  <a:schemeClr val="bg1"/>
                </a:solidFill>
                <a:latin typeface="Arial"/>
                <a:cs typeface="Arial"/>
              </a:rPr>
              <a:t>Division of Pediatric Cardiology</a:t>
            </a:r>
          </a:p>
          <a:p>
            <a:pPr fontAlgn="auto">
              <a:lnSpc>
                <a:spcPct val="120000"/>
              </a:lnSpc>
              <a:spcAft>
                <a:spcPts val="0"/>
              </a:spcAft>
              <a:defRPr/>
            </a:pPr>
            <a:r>
              <a:rPr lang="en-US" sz="9600" dirty="0">
                <a:solidFill>
                  <a:schemeClr val="bg1"/>
                </a:solidFill>
                <a:latin typeface="Arial"/>
                <a:cs typeface="Arial"/>
              </a:rPr>
              <a:t>November 17</a:t>
            </a:r>
            <a:r>
              <a:rPr lang="en-US" sz="9600" baseline="30000" dirty="0">
                <a:solidFill>
                  <a:schemeClr val="bg1"/>
                </a:solidFill>
                <a:latin typeface="Arial"/>
                <a:cs typeface="Arial"/>
              </a:rPr>
              <a:t>th</a:t>
            </a:r>
            <a:r>
              <a:rPr lang="en-US" sz="9600" dirty="0">
                <a:solidFill>
                  <a:schemeClr val="bg1"/>
                </a:solidFill>
                <a:latin typeface="Arial"/>
                <a:cs typeface="Arial"/>
              </a:rPr>
              <a:t>, 2021</a:t>
            </a:r>
          </a:p>
          <a:p>
            <a:pPr fontAlgn="auto">
              <a:lnSpc>
                <a:spcPct val="120000"/>
              </a:lnSpc>
              <a:spcAft>
                <a:spcPts val="0"/>
              </a:spcAft>
              <a:defRPr/>
            </a:pPr>
            <a:r>
              <a:rPr lang="en-US" sz="9600" dirty="0">
                <a:solidFill>
                  <a:schemeClr val="bg1"/>
                </a:solidFill>
                <a:latin typeface="Arial"/>
                <a:cs typeface="Arial"/>
              </a:rPr>
              <a:t>Email:  </a:t>
            </a:r>
            <a:r>
              <a:rPr lang="en-US" sz="9600">
                <a:solidFill>
                  <a:schemeClr val="bg1"/>
                </a:solidFill>
                <a:latin typeface="Arial"/>
                <a:cs typeface="Arial"/>
              </a:rPr>
              <a:t>sowmyab@med.umich.edu</a:t>
            </a:r>
            <a:endParaRPr lang="en-US" sz="9600" dirty="0">
              <a:solidFill>
                <a:schemeClr val="bg1"/>
              </a:solidFill>
              <a:latin typeface="Arial"/>
              <a:cs typeface="Arial"/>
            </a:endParaRPr>
          </a:p>
        </p:txBody>
      </p:sp>
      <p:sp>
        <p:nvSpPr>
          <p:cNvPr id="4" name="Title 1"/>
          <p:cNvSpPr txBox="1">
            <a:spLocks/>
          </p:cNvSpPr>
          <p:nvPr/>
        </p:nvSpPr>
        <p:spPr>
          <a:xfrm>
            <a:off x="753980" y="712272"/>
            <a:ext cx="10684041" cy="91683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rPr>
              <a:t>Medical Affairs Advisory Committee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129" y="1348740"/>
            <a:ext cx="5600153" cy="4572000"/>
          </a:xfrm>
          <a:prstGeom prst="rect">
            <a:avLst/>
          </a:prstGeom>
        </p:spPr>
      </p:pic>
      <p:sp>
        <p:nvSpPr>
          <p:cNvPr id="9" name="TextBox 8"/>
          <p:cNvSpPr txBox="1"/>
          <p:nvPr/>
        </p:nvSpPr>
        <p:spPr>
          <a:xfrm>
            <a:off x="509148" y="2474332"/>
            <a:ext cx="5269859" cy="3385542"/>
          </a:xfrm>
          <a:prstGeom prst="rect">
            <a:avLst/>
          </a:prstGeom>
          <a:noFill/>
        </p:spPr>
        <p:txBody>
          <a:bodyPr wrap="square" rtlCol="0">
            <a:spAutoFit/>
          </a:bodyPr>
          <a:lstStyle/>
          <a:p>
            <a:r>
              <a:rPr lang="en-US" sz="2400" b="1" dirty="0">
                <a:latin typeface="+mn-lt"/>
              </a:rPr>
              <a:t>For more than a decade, women have comprised more than</a:t>
            </a:r>
          </a:p>
          <a:p>
            <a:endParaRPr lang="en-US" sz="2400" b="1" dirty="0">
              <a:latin typeface="+mn-lt"/>
            </a:endParaRPr>
          </a:p>
          <a:p>
            <a:pPr marL="342900" indent="-342900">
              <a:lnSpc>
                <a:spcPct val="150000"/>
              </a:lnSpc>
              <a:buFont typeface="Arial" panose="020B0604020202020204" pitchFamily="34" charset="0"/>
              <a:buChar char="•"/>
            </a:pPr>
            <a:r>
              <a:rPr lang="en-US" sz="2200" dirty="0">
                <a:latin typeface="+mn-lt"/>
              </a:rPr>
              <a:t>70% of pediatric residents</a:t>
            </a:r>
          </a:p>
          <a:p>
            <a:pPr marL="342900" indent="-342900">
              <a:lnSpc>
                <a:spcPct val="150000"/>
              </a:lnSpc>
              <a:buFont typeface="Arial" panose="020B0604020202020204" pitchFamily="34" charset="0"/>
              <a:buChar char="•"/>
            </a:pPr>
            <a:r>
              <a:rPr lang="en-US" sz="2200" dirty="0">
                <a:latin typeface="+mn-lt"/>
              </a:rPr>
              <a:t>55% of pediatricians in practice</a:t>
            </a:r>
          </a:p>
          <a:p>
            <a:pPr marL="342900" indent="-342900">
              <a:lnSpc>
                <a:spcPct val="150000"/>
              </a:lnSpc>
              <a:buFont typeface="Arial" panose="020B0604020202020204" pitchFamily="34" charset="0"/>
              <a:buChar char="•"/>
            </a:pPr>
            <a:r>
              <a:rPr lang="en-US" sz="2200" dirty="0">
                <a:latin typeface="+mn-lt"/>
              </a:rPr>
              <a:t>48% of full time faculty</a:t>
            </a:r>
          </a:p>
          <a:p>
            <a:pPr marL="342900" indent="-342900">
              <a:lnSpc>
                <a:spcPct val="150000"/>
              </a:lnSpc>
              <a:buFont typeface="Arial" panose="020B0604020202020204" pitchFamily="34" charset="0"/>
              <a:buChar char="•"/>
            </a:pPr>
            <a:r>
              <a:rPr lang="en-US" sz="2200" dirty="0">
                <a:latin typeface="+mn-lt"/>
              </a:rPr>
              <a:t>27% full time professors</a:t>
            </a:r>
          </a:p>
          <a:p>
            <a:endParaRPr lang="en-US" sz="1000" dirty="0">
              <a:latin typeface="+mn-lt"/>
            </a:endParaRPr>
          </a:p>
        </p:txBody>
      </p:sp>
      <p:pic>
        <p:nvPicPr>
          <p:cNvPr id="10" name="Picture 9"/>
          <p:cNvPicPr>
            <a:picLocks noChangeAspect="1"/>
          </p:cNvPicPr>
          <p:nvPr/>
        </p:nvPicPr>
        <p:blipFill>
          <a:blip r:embed="rId4"/>
          <a:stretch>
            <a:fillRect/>
          </a:stretch>
        </p:blipFill>
        <p:spPr>
          <a:xfrm>
            <a:off x="184205" y="-25117"/>
            <a:ext cx="6131086" cy="1828800"/>
          </a:xfrm>
          <a:prstGeom prst="rect">
            <a:avLst/>
          </a:prstGeom>
        </p:spPr>
      </p:pic>
      <p:sp>
        <p:nvSpPr>
          <p:cNvPr id="5" name="TextBox 4"/>
          <p:cNvSpPr txBox="1"/>
          <p:nvPr/>
        </p:nvSpPr>
        <p:spPr>
          <a:xfrm>
            <a:off x="1910006" y="1548718"/>
            <a:ext cx="4471930" cy="307777"/>
          </a:xfrm>
          <a:prstGeom prst="rect">
            <a:avLst/>
          </a:prstGeom>
          <a:noFill/>
        </p:spPr>
        <p:txBody>
          <a:bodyPr wrap="none" rtlCol="0">
            <a:spAutoFit/>
          </a:bodyPr>
          <a:lstStyle/>
          <a:p>
            <a:r>
              <a:rPr lang="en-US" sz="1400" dirty="0">
                <a:solidFill>
                  <a:schemeClr val="tx1">
                    <a:lumMod val="50000"/>
                    <a:lumOff val="50000"/>
                  </a:schemeClr>
                </a:solidFill>
                <a:latin typeface="Helvetica" panose="020B0604020202020204" pitchFamily="34" charset="0"/>
                <a:cs typeface="Helvetica" panose="020B0604020202020204" pitchFamily="34" charset="0"/>
              </a:rPr>
              <a:t>PEDIATRICS Volume 144, number 5, November 2019</a:t>
            </a:r>
          </a:p>
        </p:txBody>
      </p:sp>
      <p:cxnSp>
        <p:nvCxnSpPr>
          <p:cNvPr id="11" name="Straight Arrow Connector 10"/>
          <p:cNvCxnSpPr/>
          <p:nvPr/>
        </p:nvCxnSpPr>
        <p:spPr>
          <a:xfrm>
            <a:off x="8190359" y="1899981"/>
            <a:ext cx="0" cy="289285"/>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083405" y="2258622"/>
            <a:ext cx="0" cy="289285"/>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294574" y="2300602"/>
            <a:ext cx="0" cy="289285"/>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9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4213"/>
          <a:stretch/>
        </p:blipFill>
        <p:spPr>
          <a:xfrm>
            <a:off x="7274725" y="1493201"/>
            <a:ext cx="4604185" cy="4572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9074"/>
          <a:stretch/>
        </p:blipFill>
        <p:spPr>
          <a:xfrm>
            <a:off x="905401" y="1411009"/>
            <a:ext cx="3182232" cy="22860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926"/>
          <a:stretch/>
        </p:blipFill>
        <p:spPr>
          <a:xfrm>
            <a:off x="967045" y="3758653"/>
            <a:ext cx="3066515" cy="2286000"/>
          </a:xfrm>
          <a:prstGeom prst="rect">
            <a:avLst/>
          </a:prstGeom>
        </p:spPr>
      </p:pic>
      <p:pic>
        <p:nvPicPr>
          <p:cNvPr id="13" name="Picture 12"/>
          <p:cNvPicPr>
            <a:picLocks noChangeAspect="1"/>
          </p:cNvPicPr>
          <p:nvPr/>
        </p:nvPicPr>
        <p:blipFill rotWithShape="1">
          <a:blip r:embed="rId5"/>
          <a:srcRect b="30433"/>
          <a:stretch/>
        </p:blipFill>
        <p:spPr>
          <a:xfrm>
            <a:off x="6801182" y="260442"/>
            <a:ext cx="5287898" cy="1097280"/>
          </a:xfrm>
          <a:prstGeom prst="rect">
            <a:avLst/>
          </a:prstGeom>
        </p:spPr>
      </p:pic>
      <p:sp>
        <p:nvSpPr>
          <p:cNvPr id="14" name="TextBox 13"/>
          <p:cNvSpPr txBox="1"/>
          <p:nvPr/>
        </p:nvSpPr>
        <p:spPr>
          <a:xfrm>
            <a:off x="10006370" y="1080723"/>
            <a:ext cx="2138534" cy="276999"/>
          </a:xfrm>
          <a:prstGeom prst="rect">
            <a:avLst/>
          </a:prstGeom>
          <a:noFill/>
        </p:spPr>
        <p:txBody>
          <a:bodyPr wrap="none" rtlCol="0">
            <a:spAutoFit/>
          </a:bodyPr>
          <a:lstStyle/>
          <a:p>
            <a:r>
              <a:rPr lang="en-US" sz="1200" dirty="0">
                <a:solidFill>
                  <a:schemeClr val="tx1">
                    <a:lumMod val="50000"/>
                    <a:lumOff val="50000"/>
                  </a:schemeClr>
                </a:solidFill>
                <a:latin typeface="Helvetica" panose="020B0604020202020204" pitchFamily="34" charset="0"/>
                <a:cs typeface="Helvetica" panose="020B0604020202020204" pitchFamily="34" charset="0"/>
              </a:rPr>
              <a:t>PEDIATRICS. 2019. 144 (5).</a:t>
            </a:r>
          </a:p>
        </p:txBody>
      </p:sp>
      <p:pic>
        <p:nvPicPr>
          <p:cNvPr id="2" name="Picture 1"/>
          <p:cNvPicPr>
            <a:picLocks noChangeAspect="1"/>
          </p:cNvPicPr>
          <p:nvPr/>
        </p:nvPicPr>
        <p:blipFill>
          <a:blip r:embed="rId6"/>
          <a:stretch>
            <a:fillRect/>
          </a:stretch>
        </p:blipFill>
        <p:spPr>
          <a:xfrm>
            <a:off x="134501" y="-58033"/>
            <a:ext cx="4826772" cy="1280160"/>
          </a:xfrm>
          <a:prstGeom prst="rect">
            <a:avLst/>
          </a:prstGeom>
        </p:spPr>
      </p:pic>
      <p:sp>
        <p:nvSpPr>
          <p:cNvPr id="12" name="TextBox 11"/>
          <p:cNvSpPr txBox="1"/>
          <p:nvPr/>
        </p:nvSpPr>
        <p:spPr>
          <a:xfrm>
            <a:off x="139289" y="834502"/>
            <a:ext cx="4828032" cy="523220"/>
          </a:xfrm>
          <a:prstGeom prst="rect">
            <a:avLst/>
          </a:prstGeom>
          <a:solidFill>
            <a:schemeClr val="bg1"/>
          </a:solidFill>
        </p:spPr>
        <p:txBody>
          <a:bodyPr wrap="square" rtlCol="0">
            <a:spAutoFit/>
          </a:bodyPr>
          <a:lstStyle/>
          <a:p>
            <a:r>
              <a:rPr lang="en-US" sz="1400" b="1" dirty="0">
                <a:solidFill>
                  <a:schemeClr val="tx1">
                    <a:lumMod val="75000"/>
                    <a:lumOff val="25000"/>
                  </a:schemeClr>
                </a:solidFill>
                <a:latin typeface="Helvetica" panose="020B0604020202020204" pitchFamily="34" charset="0"/>
                <a:cs typeface="Helvetica" panose="020B0604020202020204" pitchFamily="34" charset="0"/>
              </a:rPr>
              <a:t>C Yong, S Balasubramanian, PS Douglas et al. Circulation. 2021; 143:  755</a:t>
            </a:r>
          </a:p>
        </p:txBody>
      </p:sp>
      <p:sp>
        <p:nvSpPr>
          <p:cNvPr id="16" name="Rectangle 15"/>
          <p:cNvSpPr/>
          <p:nvPr/>
        </p:nvSpPr>
        <p:spPr>
          <a:xfrm>
            <a:off x="3262108" y="2545082"/>
            <a:ext cx="5121605" cy="193899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5">
                  <a:lumMod val="50000"/>
                </a:schemeClr>
              </a:gs>
            </a:gsLst>
            <a:path path="circle">
              <a:fillToRect l="50000" t="50000" r="50000" b="50000"/>
            </a:path>
            <a:tileRect/>
          </a:gradFill>
          <a:effectLst>
            <a:outerShdw blurRad="63500" sx="102000" sy="102000" algn="ctr" rotWithShape="0">
              <a:prstClr val="black">
                <a:alpha val="40000"/>
              </a:prstClr>
            </a:outerShdw>
          </a:effectLst>
        </p:spPr>
        <p:txBody>
          <a:bodyPr wrap="square" lIns="274320">
            <a:spAutoFit/>
          </a:bodyPr>
          <a:lstStyle/>
          <a:p>
            <a:r>
              <a:rPr lang="en-US" sz="2400" dirty="0">
                <a:solidFill>
                  <a:srgbClr val="FFFF00"/>
                </a:solidFill>
                <a:latin typeface="+mn-lt"/>
              </a:rPr>
              <a:t>Women are underrepresented in all invited speaker roles at national conferences</a:t>
            </a:r>
          </a:p>
          <a:p>
            <a:endParaRPr lang="en-US" sz="2400" dirty="0">
              <a:solidFill>
                <a:srgbClr val="FFFF00"/>
              </a:solidFill>
              <a:latin typeface="+mn-lt"/>
            </a:endParaRPr>
          </a:p>
          <a:p>
            <a:r>
              <a:rPr lang="en-US" sz="2400" dirty="0">
                <a:solidFill>
                  <a:srgbClr val="FFFF00"/>
                </a:solidFill>
                <a:latin typeface="+mn-lt"/>
              </a:rPr>
              <a:t>No significant temporal changes</a:t>
            </a:r>
          </a:p>
        </p:txBody>
      </p:sp>
    </p:spTree>
    <p:extLst>
      <p:ext uri="{BB962C8B-B14F-4D97-AF65-F5344CB8AC3E}">
        <p14:creationId xmlns:p14="http://schemas.microsoft.com/office/powerpoint/2010/main" val="33207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93" y="2774108"/>
            <a:ext cx="4953269" cy="3200400"/>
          </a:xfrm>
          <a:prstGeom prst="rect">
            <a:avLst/>
          </a:prstGeom>
        </p:spPr>
      </p:pic>
      <p:pic>
        <p:nvPicPr>
          <p:cNvPr id="9" name="Picture 8"/>
          <p:cNvPicPr>
            <a:picLocks noChangeAspect="1"/>
          </p:cNvPicPr>
          <p:nvPr/>
        </p:nvPicPr>
        <p:blipFill>
          <a:blip r:embed="rId4"/>
          <a:stretch>
            <a:fillRect/>
          </a:stretch>
        </p:blipFill>
        <p:spPr>
          <a:xfrm>
            <a:off x="317348" y="1100882"/>
            <a:ext cx="5180958" cy="1630794"/>
          </a:xfrm>
          <a:prstGeom prst="rect">
            <a:avLst/>
          </a:prstGeom>
        </p:spPr>
      </p:pic>
      <p:sp>
        <p:nvSpPr>
          <p:cNvPr id="10" name="Text Placeholder 1"/>
          <p:cNvSpPr>
            <a:spLocks noGrp="1"/>
          </p:cNvSpPr>
          <p:nvPr>
            <p:ph type="body" sz="quarter" idx="11"/>
          </p:nvPr>
        </p:nvSpPr>
        <p:spPr>
          <a:xfrm>
            <a:off x="948028" y="-8881"/>
            <a:ext cx="10256420" cy="514350"/>
          </a:xfrm>
        </p:spPr>
        <p:txBody>
          <a:bodyPr/>
          <a:lstStyle/>
          <a:p>
            <a:r>
              <a:rPr lang="en-US" sz="3600" b="1" dirty="0">
                <a:solidFill>
                  <a:srgbClr val="000066"/>
                </a:solidFill>
              </a:rPr>
              <a:t>Authorship – </a:t>
            </a:r>
            <a:r>
              <a:rPr lang="en-US" sz="3000" b="1" i="1" dirty="0">
                <a:solidFill>
                  <a:srgbClr val="000066"/>
                </a:solidFill>
              </a:rPr>
              <a:t>overall trends of improvement</a:t>
            </a:r>
          </a:p>
        </p:txBody>
      </p:sp>
      <p:pic>
        <p:nvPicPr>
          <p:cNvPr id="11" name="Picture 10"/>
          <p:cNvPicPr>
            <a:picLocks noChangeAspect="1"/>
          </p:cNvPicPr>
          <p:nvPr/>
        </p:nvPicPr>
        <p:blipFill>
          <a:blip r:embed="rId5"/>
          <a:stretch>
            <a:fillRect/>
          </a:stretch>
        </p:blipFill>
        <p:spPr>
          <a:xfrm>
            <a:off x="6298862" y="1153890"/>
            <a:ext cx="5667269" cy="1097280"/>
          </a:xfrm>
          <a:prstGeom prst="rect">
            <a:avLst/>
          </a:prstGeom>
        </p:spPr>
      </p:pic>
      <p:pic>
        <p:nvPicPr>
          <p:cNvPr id="12" name="Picture 11"/>
          <p:cNvPicPr>
            <a:picLocks noChangeAspect="1"/>
          </p:cNvPicPr>
          <p:nvPr/>
        </p:nvPicPr>
        <p:blipFill>
          <a:blip r:embed="rId6"/>
          <a:stretch>
            <a:fillRect/>
          </a:stretch>
        </p:blipFill>
        <p:spPr>
          <a:xfrm>
            <a:off x="6716081" y="2408348"/>
            <a:ext cx="4832830" cy="3566160"/>
          </a:xfrm>
          <a:prstGeom prst="rect">
            <a:avLst/>
          </a:prstGeom>
        </p:spPr>
      </p:pic>
    </p:spTree>
    <p:extLst>
      <p:ext uri="{BB962C8B-B14F-4D97-AF65-F5344CB8AC3E}">
        <p14:creationId xmlns:p14="http://schemas.microsoft.com/office/powerpoint/2010/main" val="364024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1300" y="-8881"/>
            <a:ext cx="11792204" cy="514350"/>
          </a:xfrm>
        </p:spPr>
        <p:txBody>
          <a:bodyPr/>
          <a:lstStyle/>
          <a:p>
            <a:r>
              <a:rPr lang="en-US" sz="3600" b="1" dirty="0">
                <a:solidFill>
                  <a:srgbClr val="000066"/>
                </a:solidFill>
              </a:rPr>
              <a:t>Authorship – </a:t>
            </a:r>
            <a:r>
              <a:rPr lang="en-US" sz="3000" b="1" i="1" dirty="0">
                <a:solidFill>
                  <a:srgbClr val="000066"/>
                </a:solidFill>
              </a:rPr>
              <a:t>disparities persist in clinical trial representation </a:t>
            </a:r>
          </a:p>
        </p:txBody>
      </p:sp>
      <p:pic>
        <p:nvPicPr>
          <p:cNvPr id="7" name="Picture 6"/>
          <p:cNvPicPr>
            <a:picLocks noChangeAspect="1"/>
          </p:cNvPicPr>
          <p:nvPr/>
        </p:nvPicPr>
        <p:blipFill rotWithShape="1">
          <a:blip r:embed="rId3"/>
          <a:srcRect t="33846"/>
          <a:stretch/>
        </p:blipFill>
        <p:spPr>
          <a:xfrm>
            <a:off x="241300" y="904388"/>
            <a:ext cx="5952420" cy="914400"/>
          </a:xfrm>
          <a:prstGeom prst="rect">
            <a:avLst/>
          </a:prstGeom>
        </p:spPr>
      </p:pic>
      <p:pic>
        <p:nvPicPr>
          <p:cNvPr id="8" name="Picture 7"/>
          <p:cNvPicPr>
            <a:picLocks noChangeAspect="1"/>
          </p:cNvPicPr>
          <p:nvPr/>
        </p:nvPicPr>
        <p:blipFill>
          <a:blip r:embed="rId4"/>
          <a:stretch>
            <a:fillRect/>
          </a:stretch>
        </p:blipFill>
        <p:spPr>
          <a:xfrm>
            <a:off x="240976" y="1953736"/>
            <a:ext cx="5952744" cy="3002634"/>
          </a:xfrm>
          <a:prstGeom prst="rect">
            <a:avLst/>
          </a:prstGeom>
        </p:spPr>
      </p:pic>
      <p:sp>
        <p:nvSpPr>
          <p:cNvPr id="9" name="TextBox 8"/>
          <p:cNvSpPr txBox="1"/>
          <p:nvPr/>
        </p:nvSpPr>
        <p:spPr>
          <a:xfrm>
            <a:off x="4464529" y="1472996"/>
            <a:ext cx="1729191" cy="369332"/>
          </a:xfrm>
          <a:prstGeom prst="rect">
            <a:avLst/>
          </a:prstGeom>
          <a:noFill/>
        </p:spPr>
        <p:txBody>
          <a:bodyPr wrap="none" rtlCol="0">
            <a:spAutoFit/>
          </a:bodyPr>
          <a:lstStyle/>
          <a:p>
            <a:r>
              <a:rPr lang="en-US" dirty="0"/>
              <a:t>JAMA 2021; 4(3)</a:t>
            </a:r>
          </a:p>
        </p:txBody>
      </p:sp>
      <p:pic>
        <p:nvPicPr>
          <p:cNvPr id="3" name="Picture 2"/>
          <p:cNvPicPr>
            <a:picLocks noChangeAspect="1"/>
          </p:cNvPicPr>
          <p:nvPr/>
        </p:nvPicPr>
        <p:blipFill>
          <a:blip r:embed="rId5"/>
          <a:stretch>
            <a:fillRect/>
          </a:stretch>
        </p:blipFill>
        <p:spPr>
          <a:xfrm>
            <a:off x="6576524" y="1155736"/>
            <a:ext cx="5208104" cy="10038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95945667"/>
              </p:ext>
            </p:extLst>
          </p:nvPr>
        </p:nvGraphicFramePr>
        <p:xfrm>
          <a:off x="6348380" y="2382865"/>
          <a:ext cx="5772500" cy="2494280"/>
        </p:xfrm>
        <a:graphic>
          <a:graphicData uri="http://schemas.openxmlformats.org/drawingml/2006/table">
            <a:tbl>
              <a:tblPr firstRow="1" bandRow="1">
                <a:tableStyleId>{5C22544A-7EE6-4342-B048-85BDC9FD1C3A}</a:tableStyleId>
              </a:tblPr>
              <a:tblGrid>
                <a:gridCol w="1514180">
                  <a:extLst>
                    <a:ext uri="{9D8B030D-6E8A-4147-A177-3AD203B41FA5}">
                      <a16:colId xmlns:a16="http://schemas.microsoft.com/office/drawing/2014/main" val="3959198972"/>
                    </a:ext>
                  </a:extLst>
                </a:gridCol>
                <a:gridCol w="956320">
                  <a:extLst>
                    <a:ext uri="{9D8B030D-6E8A-4147-A177-3AD203B41FA5}">
                      <a16:colId xmlns:a16="http://schemas.microsoft.com/office/drawing/2014/main" val="1465875519"/>
                    </a:ext>
                  </a:extLst>
                </a:gridCol>
                <a:gridCol w="1651000">
                  <a:extLst>
                    <a:ext uri="{9D8B030D-6E8A-4147-A177-3AD203B41FA5}">
                      <a16:colId xmlns:a16="http://schemas.microsoft.com/office/drawing/2014/main" val="198588544"/>
                    </a:ext>
                  </a:extLst>
                </a:gridCol>
                <a:gridCol w="1651000">
                  <a:extLst>
                    <a:ext uri="{9D8B030D-6E8A-4147-A177-3AD203B41FA5}">
                      <a16:colId xmlns:a16="http://schemas.microsoft.com/office/drawing/2014/main" val="2006702139"/>
                    </a:ext>
                  </a:extLst>
                </a:gridCol>
              </a:tblGrid>
              <a:tr h="370840">
                <a:tc>
                  <a:txBody>
                    <a:bodyPr/>
                    <a:lstStyle/>
                    <a:p>
                      <a:endParaRPr lang="en-US" dirty="0"/>
                    </a:p>
                  </a:txBody>
                  <a:tcPr/>
                </a:tc>
                <a:tc>
                  <a:txBody>
                    <a:bodyPr/>
                    <a:lstStyle/>
                    <a:p>
                      <a:endParaRPr lang="en-US" dirty="0"/>
                    </a:p>
                  </a:txBody>
                  <a:tcPr/>
                </a:tc>
                <a:tc gridSpan="2">
                  <a:txBody>
                    <a:bodyPr/>
                    <a:lstStyle/>
                    <a:p>
                      <a:r>
                        <a:rPr lang="en-US" dirty="0"/>
                        <a:t>No. (%) of trials with female authors</a:t>
                      </a:r>
                    </a:p>
                  </a:txBody>
                  <a:tcPr/>
                </a:tc>
                <a:tc hMerge="1">
                  <a:txBody>
                    <a:bodyPr/>
                    <a:lstStyle/>
                    <a:p>
                      <a:endParaRPr lang="en-US" dirty="0"/>
                    </a:p>
                  </a:txBody>
                  <a:tcPr/>
                </a:tc>
                <a:extLst>
                  <a:ext uri="{0D108BD9-81ED-4DB2-BD59-A6C34878D82A}">
                    <a16:rowId xmlns:a16="http://schemas.microsoft.com/office/drawing/2014/main" val="1190283350"/>
                  </a:ext>
                </a:extLst>
              </a:tr>
              <a:tr h="370840">
                <a:tc>
                  <a:txBody>
                    <a:bodyPr/>
                    <a:lstStyle/>
                    <a:p>
                      <a:r>
                        <a:rPr lang="en-US" b="1" dirty="0"/>
                        <a:t>Journal</a:t>
                      </a:r>
                    </a:p>
                  </a:txBody>
                  <a:tcPr/>
                </a:tc>
                <a:tc>
                  <a:txBody>
                    <a:bodyPr/>
                    <a:lstStyle/>
                    <a:p>
                      <a:endParaRPr lang="en-US" dirty="0"/>
                    </a:p>
                  </a:txBody>
                  <a:tcPr/>
                </a:tc>
                <a:tc>
                  <a:txBody>
                    <a:bodyPr/>
                    <a:lstStyle/>
                    <a:p>
                      <a:r>
                        <a:rPr lang="en-US" b="1" dirty="0"/>
                        <a:t>First</a:t>
                      </a:r>
                      <a:r>
                        <a:rPr lang="en-US" b="1" baseline="0" dirty="0"/>
                        <a:t> author</a:t>
                      </a:r>
                      <a:endParaRPr lang="en-US" b="1" dirty="0"/>
                    </a:p>
                  </a:txBody>
                  <a:tcPr/>
                </a:tc>
                <a:tc>
                  <a:txBody>
                    <a:bodyPr/>
                    <a:lstStyle/>
                    <a:p>
                      <a:r>
                        <a:rPr lang="en-US" b="1" dirty="0"/>
                        <a:t>Last</a:t>
                      </a:r>
                      <a:r>
                        <a:rPr lang="en-US" b="1" baseline="0" dirty="0"/>
                        <a:t> author</a:t>
                      </a:r>
                      <a:endParaRPr lang="en-US" b="1" dirty="0"/>
                    </a:p>
                  </a:txBody>
                  <a:tcPr/>
                </a:tc>
                <a:extLst>
                  <a:ext uri="{0D108BD9-81ED-4DB2-BD59-A6C34878D82A}">
                    <a16:rowId xmlns:a16="http://schemas.microsoft.com/office/drawing/2014/main" val="3293667548"/>
                  </a:ext>
                </a:extLst>
              </a:tr>
              <a:tr h="370840">
                <a:tc>
                  <a:txBody>
                    <a:bodyPr/>
                    <a:lstStyle/>
                    <a:p>
                      <a:r>
                        <a:rPr lang="en-US" dirty="0"/>
                        <a:t>JAMA</a:t>
                      </a:r>
                    </a:p>
                  </a:txBody>
                  <a:tcPr/>
                </a:tc>
                <a:tc>
                  <a:txBody>
                    <a:bodyPr/>
                    <a:lstStyle/>
                    <a:p>
                      <a:r>
                        <a:rPr lang="en-US" dirty="0"/>
                        <a:t>41</a:t>
                      </a:r>
                    </a:p>
                  </a:txBody>
                  <a:tcPr/>
                </a:tc>
                <a:tc>
                  <a:txBody>
                    <a:bodyPr/>
                    <a:lstStyle/>
                    <a:p>
                      <a:r>
                        <a:rPr lang="en-US" dirty="0"/>
                        <a:t>5 (12.2%)</a:t>
                      </a:r>
                    </a:p>
                  </a:txBody>
                  <a:tcPr/>
                </a:tc>
                <a:tc>
                  <a:txBody>
                    <a:bodyPr/>
                    <a:lstStyle/>
                    <a:p>
                      <a:r>
                        <a:rPr lang="en-US" dirty="0"/>
                        <a:t>7 (17.1%)</a:t>
                      </a:r>
                    </a:p>
                  </a:txBody>
                  <a:tcPr/>
                </a:tc>
                <a:extLst>
                  <a:ext uri="{0D108BD9-81ED-4DB2-BD59-A6C34878D82A}">
                    <a16:rowId xmlns:a16="http://schemas.microsoft.com/office/drawing/2014/main" val="3774340871"/>
                  </a:ext>
                </a:extLst>
              </a:tr>
              <a:tr h="370840">
                <a:tc>
                  <a:txBody>
                    <a:bodyPr/>
                    <a:lstStyle/>
                    <a:p>
                      <a:r>
                        <a:rPr lang="en-US" dirty="0"/>
                        <a:t>The Lancet</a:t>
                      </a:r>
                    </a:p>
                  </a:txBody>
                  <a:tcPr/>
                </a:tc>
                <a:tc>
                  <a:txBody>
                    <a:bodyPr/>
                    <a:lstStyle/>
                    <a:p>
                      <a:r>
                        <a:rPr lang="en-US" dirty="0"/>
                        <a:t>70</a:t>
                      </a:r>
                    </a:p>
                  </a:txBody>
                  <a:tcPr/>
                </a:tc>
                <a:tc>
                  <a:txBody>
                    <a:bodyPr/>
                    <a:lstStyle/>
                    <a:p>
                      <a:r>
                        <a:rPr lang="en-US" dirty="0"/>
                        <a:t>5 (7.1%)</a:t>
                      </a:r>
                    </a:p>
                  </a:txBody>
                  <a:tcPr/>
                </a:tc>
                <a:tc>
                  <a:txBody>
                    <a:bodyPr/>
                    <a:lstStyle/>
                    <a:p>
                      <a:r>
                        <a:rPr lang="en-US" dirty="0"/>
                        <a:t>6 (8.6%)</a:t>
                      </a:r>
                    </a:p>
                  </a:txBody>
                  <a:tcPr/>
                </a:tc>
                <a:extLst>
                  <a:ext uri="{0D108BD9-81ED-4DB2-BD59-A6C34878D82A}">
                    <a16:rowId xmlns:a16="http://schemas.microsoft.com/office/drawing/2014/main" val="1125357586"/>
                  </a:ext>
                </a:extLst>
              </a:tr>
              <a:tr h="370840">
                <a:tc>
                  <a:txBody>
                    <a:bodyPr/>
                    <a:lstStyle/>
                    <a:p>
                      <a:r>
                        <a:rPr lang="en-US" dirty="0"/>
                        <a:t>NEJM</a:t>
                      </a:r>
                    </a:p>
                  </a:txBody>
                  <a:tcPr/>
                </a:tc>
                <a:tc>
                  <a:txBody>
                    <a:bodyPr/>
                    <a:lstStyle/>
                    <a:p>
                      <a:r>
                        <a:rPr lang="en-US" dirty="0"/>
                        <a:t>89</a:t>
                      </a:r>
                    </a:p>
                  </a:txBody>
                  <a:tcPr/>
                </a:tc>
                <a:tc>
                  <a:txBody>
                    <a:bodyPr/>
                    <a:lstStyle/>
                    <a:p>
                      <a:r>
                        <a:rPr lang="en-US" dirty="0"/>
                        <a:t>8.5 (9.6%)</a:t>
                      </a:r>
                    </a:p>
                  </a:txBody>
                  <a:tcPr/>
                </a:tc>
                <a:tc>
                  <a:txBody>
                    <a:bodyPr/>
                    <a:lstStyle/>
                    <a:p>
                      <a:r>
                        <a:rPr lang="en-US" dirty="0"/>
                        <a:t>7 (7.9%)</a:t>
                      </a:r>
                    </a:p>
                  </a:txBody>
                  <a:tcPr/>
                </a:tc>
                <a:extLst>
                  <a:ext uri="{0D108BD9-81ED-4DB2-BD59-A6C34878D82A}">
                    <a16:rowId xmlns:a16="http://schemas.microsoft.com/office/drawing/2014/main" val="647879155"/>
                  </a:ext>
                </a:extLst>
              </a:tr>
              <a:tr h="370840">
                <a:tc>
                  <a:txBody>
                    <a:bodyPr/>
                    <a:lstStyle/>
                    <a:p>
                      <a:r>
                        <a:rPr lang="en-US" dirty="0"/>
                        <a:t>Total</a:t>
                      </a:r>
                    </a:p>
                  </a:txBody>
                  <a:tcPr/>
                </a:tc>
                <a:tc>
                  <a:txBody>
                    <a:bodyPr/>
                    <a:lstStyle/>
                    <a:p>
                      <a:r>
                        <a:rPr lang="en-US" dirty="0"/>
                        <a:t>200</a:t>
                      </a:r>
                    </a:p>
                  </a:txBody>
                  <a:tcPr/>
                </a:tc>
                <a:tc>
                  <a:txBody>
                    <a:bodyPr/>
                    <a:lstStyle/>
                    <a:p>
                      <a:r>
                        <a:rPr lang="en-US" dirty="0"/>
                        <a:t>18.5 (9.3%)</a:t>
                      </a:r>
                    </a:p>
                  </a:txBody>
                  <a:tcPr/>
                </a:tc>
                <a:tc>
                  <a:txBody>
                    <a:bodyPr/>
                    <a:lstStyle/>
                    <a:p>
                      <a:r>
                        <a:rPr lang="en-US" dirty="0"/>
                        <a:t>20 (10%)</a:t>
                      </a:r>
                    </a:p>
                  </a:txBody>
                  <a:tcPr/>
                </a:tc>
                <a:extLst>
                  <a:ext uri="{0D108BD9-81ED-4DB2-BD59-A6C34878D82A}">
                    <a16:rowId xmlns:a16="http://schemas.microsoft.com/office/drawing/2014/main" val="2837718158"/>
                  </a:ext>
                </a:extLst>
              </a:tr>
            </a:tbl>
          </a:graphicData>
        </a:graphic>
      </p:graphicFrame>
    </p:spTree>
    <p:extLst>
      <p:ext uri="{BB962C8B-B14F-4D97-AF65-F5344CB8AC3E}">
        <p14:creationId xmlns:p14="http://schemas.microsoft.com/office/powerpoint/2010/main" val="135983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b="1" dirty="0">
                <a:solidFill>
                  <a:srgbClr val="000066"/>
                </a:solidFill>
              </a:rPr>
              <a:t>Funding</a:t>
            </a:r>
          </a:p>
        </p:txBody>
      </p:sp>
      <p:sp>
        <p:nvSpPr>
          <p:cNvPr id="5" name="Text Placeholder 4"/>
          <p:cNvSpPr>
            <a:spLocks noGrp="1"/>
          </p:cNvSpPr>
          <p:nvPr>
            <p:ph type="body" sz="quarter" idx="12"/>
          </p:nvPr>
        </p:nvSpPr>
        <p:spPr>
          <a:xfrm>
            <a:off x="490234" y="931117"/>
            <a:ext cx="11386692" cy="4543049"/>
          </a:xfrm>
        </p:spPr>
        <p:txBody>
          <a:bodyPr/>
          <a:lstStyle/>
          <a:p>
            <a:pPr>
              <a:lnSpc>
                <a:spcPct val="120000"/>
              </a:lnSpc>
            </a:pPr>
            <a:r>
              <a:rPr lang="en-US" sz="2800" dirty="0"/>
              <a:t>First time principal investigators</a:t>
            </a:r>
            <a:r>
              <a:rPr lang="en-US" sz="2800" baseline="30000" dirty="0"/>
              <a:t>1</a:t>
            </a:r>
          </a:p>
          <a:p>
            <a:pPr lvl="1">
              <a:lnSpc>
                <a:spcPct val="120000"/>
              </a:lnSpc>
            </a:pPr>
            <a:r>
              <a:rPr lang="en-US" sz="2400" dirty="0"/>
              <a:t>Women received ~ 39 K less than men in funding</a:t>
            </a:r>
          </a:p>
          <a:p>
            <a:pPr lvl="1">
              <a:lnSpc>
                <a:spcPct val="120000"/>
              </a:lnSpc>
            </a:pPr>
            <a:r>
              <a:rPr lang="en-US" sz="2400" dirty="0"/>
              <a:t>Big Ten universities, women received ~ 81K less than men</a:t>
            </a:r>
          </a:p>
          <a:p>
            <a:pPr>
              <a:lnSpc>
                <a:spcPct val="120000"/>
              </a:lnSpc>
            </a:pPr>
            <a:r>
              <a:rPr lang="en-US" sz="2800" dirty="0"/>
              <a:t>Among R01 renewals</a:t>
            </a:r>
          </a:p>
          <a:p>
            <a:pPr lvl="1">
              <a:lnSpc>
                <a:spcPct val="120000"/>
              </a:lnSpc>
            </a:pPr>
            <a:r>
              <a:rPr lang="en-US" sz="2200" dirty="0"/>
              <a:t>Scoring disparities between men and women applicants not explained by productivity / impact</a:t>
            </a:r>
          </a:p>
          <a:p>
            <a:pPr lvl="1">
              <a:lnSpc>
                <a:spcPct val="120000"/>
              </a:lnSpc>
            </a:pPr>
            <a:r>
              <a:rPr lang="en-US" sz="2200" dirty="0"/>
              <a:t>Differences in qualitative remarks</a:t>
            </a:r>
          </a:p>
          <a:p>
            <a:pPr lvl="2">
              <a:lnSpc>
                <a:spcPct val="120000"/>
              </a:lnSpc>
            </a:pPr>
            <a:r>
              <a:rPr lang="en-US" sz="1800" dirty="0"/>
              <a:t>Men (leaders, pioneers, highly innovative, highly significant research) </a:t>
            </a:r>
          </a:p>
          <a:p>
            <a:pPr lvl="2">
              <a:lnSpc>
                <a:spcPct val="120000"/>
              </a:lnSpc>
            </a:pPr>
            <a:r>
              <a:rPr lang="en-US" sz="1800" dirty="0"/>
              <a:t>Women (having expertise, working in excellent environments)</a:t>
            </a:r>
          </a:p>
          <a:p>
            <a:pPr lvl="1">
              <a:lnSpc>
                <a:spcPct val="120000"/>
              </a:lnSpc>
            </a:pPr>
            <a:endParaRPr lang="en-US" dirty="0"/>
          </a:p>
        </p:txBody>
      </p:sp>
      <p:sp>
        <p:nvSpPr>
          <p:cNvPr id="7" name="TextBox 6"/>
          <p:cNvSpPr txBox="1"/>
          <p:nvPr/>
        </p:nvSpPr>
        <p:spPr>
          <a:xfrm>
            <a:off x="105673" y="5494715"/>
            <a:ext cx="4305922" cy="523220"/>
          </a:xfrm>
          <a:prstGeom prst="rect">
            <a:avLst/>
          </a:prstGeom>
          <a:noFill/>
        </p:spPr>
        <p:txBody>
          <a:bodyPr wrap="none" rtlCol="0">
            <a:spAutoFit/>
          </a:bodyPr>
          <a:lstStyle/>
          <a:p>
            <a:r>
              <a:rPr lang="en-US" sz="1400" baseline="30000" dirty="0">
                <a:latin typeface="+mn-lt"/>
              </a:rPr>
              <a:t>1</a:t>
            </a:r>
            <a:r>
              <a:rPr lang="en-US" sz="1400" dirty="0">
                <a:latin typeface="+mn-lt"/>
              </a:rPr>
              <a:t> </a:t>
            </a:r>
            <a:r>
              <a:rPr lang="en-US" sz="1400" dirty="0" err="1">
                <a:latin typeface="+mn-lt"/>
              </a:rPr>
              <a:t>Olivera</a:t>
            </a:r>
            <a:r>
              <a:rPr lang="en-US" sz="1400" dirty="0">
                <a:latin typeface="+mn-lt"/>
              </a:rPr>
              <a:t> et al., JAMA. 2019; 321 (9): 898.</a:t>
            </a:r>
          </a:p>
          <a:p>
            <a:r>
              <a:rPr lang="en-US" sz="1400" baseline="30000" dirty="0">
                <a:latin typeface="+mn-lt"/>
              </a:rPr>
              <a:t>2</a:t>
            </a:r>
            <a:r>
              <a:rPr lang="en-US" sz="1400" dirty="0">
                <a:latin typeface="+mn-lt"/>
              </a:rPr>
              <a:t> </a:t>
            </a:r>
            <a:r>
              <a:rPr lang="en-US" sz="1400" dirty="0" err="1">
                <a:latin typeface="+mn-lt"/>
              </a:rPr>
              <a:t>Magua</a:t>
            </a:r>
            <a:r>
              <a:rPr lang="en-US" sz="1400" dirty="0">
                <a:latin typeface="+mn-lt"/>
              </a:rPr>
              <a:t> et al., J </a:t>
            </a:r>
            <a:r>
              <a:rPr lang="en-US" sz="1400" dirty="0" err="1">
                <a:latin typeface="+mn-lt"/>
              </a:rPr>
              <a:t>Womens</a:t>
            </a:r>
            <a:r>
              <a:rPr lang="en-US" sz="1400" dirty="0">
                <a:latin typeface="+mn-lt"/>
              </a:rPr>
              <a:t> Health. 2017; 26 (5): 560.</a:t>
            </a:r>
          </a:p>
        </p:txBody>
      </p:sp>
      <p:pic>
        <p:nvPicPr>
          <p:cNvPr id="3" name="Picture 2"/>
          <p:cNvPicPr>
            <a:picLocks noChangeAspect="1"/>
          </p:cNvPicPr>
          <p:nvPr/>
        </p:nvPicPr>
        <p:blipFill>
          <a:blip r:embed="rId3"/>
          <a:stretch>
            <a:fillRect/>
          </a:stretch>
        </p:blipFill>
        <p:spPr>
          <a:xfrm>
            <a:off x="9892923" y="3575322"/>
            <a:ext cx="2166604" cy="2498981"/>
          </a:xfrm>
          <a:prstGeom prst="rect">
            <a:avLst/>
          </a:prstGeom>
        </p:spPr>
      </p:pic>
    </p:spTree>
    <p:extLst>
      <p:ext uri="{BB962C8B-B14F-4D97-AF65-F5344CB8AC3E}">
        <p14:creationId xmlns:p14="http://schemas.microsoft.com/office/powerpoint/2010/main" val="23708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31506" y="859536"/>
            <a:ext cx="4692828" cy="1188720"/>
          </a:xfrm>
          <a:prstGeom prst="rect">
            <a:avLst/>
          </a:prstGeom>
        </p:spPr>
      </p:pic>
      <p:sp>
        <p:nvSpPr>
          <p:cNvPr id="2" name="Text Placeholder 1"/>
          <p:cNvSpPr>
            <a:spLocks noGrp="1"/>
          </p:cNvSpPr>
          <p:nvPr>
            <p:ph type="body" sz="quarter" idx="11"/>
          </p:nvPr>
        </p:nvSpPr>
        <p:spPr>
          <a:xfrm>
            <a:off x="948028" y="-8881"/>
            <a:ext cx="7573120" cy="514350"/>
          </a:xfrm>
        </p:spPr>
        <p:txBody>
          <a:bodyPr/>
          <a:lstStyle/>
          <a:p>
            <a:r>
              <a:rPr lang="en-US" sz="3600" b="1" dirty="0">
                <a:solidFill>
                  <a:srgbClr val="000066"/>
                </a:solidFill>
              </a:rPr>
              <a:t>Advancement</a:t>
            </a:r>
          </a:p>
        </p:txBody>
      </p:sp>
      <p:pic>
        <p:nvPicPr>
          <p:cNvPr id="4" name="Picture 3"/>
          <p:cNvPicPr>
            <a:picLocks noChangeAspect="1"/>
          </p:cNvPicPr>
          <p:nvPr/>
        </p:nvPicPr>
        <p:blipFill>
          <a:blip r:embed="rId4"/>
          <a:stretch>
            <a:fillRect/>
          </a:stretch>
        </p:blipFill>
        <p:spPr>
          <a:xfrm>
            <a:off x="390144" y="2109384"/>
            <a:ext cx="4147886" cy="3657600"/>
          </a:xfrm>
          <a:prstGeom prst="rect">
            <a:avLst/>
          </a:prstGeom>
          <a:ln>
            <a:solidFill>
              <a:srgbClr val="C00000"/>
            </a:solidFill>
          </a:ln>
        </p:spPr>
      </p:pic>
      <p:pic>
        <p:nvPicPr>
          <p:cNvPr id="9" name="Picture 8"/>
          <p:cNvPicPr>
            <a:picLocks noChangeAspect="1"/>
          </p:cNvPicPr>
          <p:nvPr/>
        </p:nvPicPr>
        <p:blipFill>
          <a:blip r:embed="rId5"/>
          <a:stretch>
            <a:fillRect/>
          </a:stretch>
        </p:blipFill>
        <p:spPr>
          <a:xfrm>
            <a:off x="2608089" y="1822704"/>
            <a:ext cx="2188254" cy="228600"/>
          </a:xfrm>
          <a:prstGeom prst="rect">
            <a:avLst/>
          </a:prstGeom>
        </p:spPr>
      </p:pic>
      <p:sp>
        <p:nvSpPr>
          <p:cNvPr id="6" name="Oval 5"/>
          <p:cNvSpPr/>
          <p:nvPr/>
        </p:nvSpPr>
        <p:spPr>
          <a:xfrm>
            <a:off x="1928846" y="3099444"/>
            <a:ext cx="1511808" cy="41452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648782" y="4096848"/>
            <a:ext cx="3681984" cy="475488"/>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6430071" y="4111716"/>
            <a:ext cx="5436258" cy="1737360"/>
          </a:xfrm>
          <a:prstGeom prst="rect">
            <a:avLst/>
          </a:prstGeom>
        </p:spPr>
      </p:pic>
      <p:sp>
        <p:nvSpPr>
          <p:cNvPr id="7" name="TextBox 6"/>
          <p:cNvSpPr txBox="1"/>
          <p:nvPr/>
        </p:nvSpPr>
        <p:spPr>
          <a:xfrm>
            <a:off x="8691430" y="5539975"/>
            <a:ext cx="3187091" cy="369332"/>
          </a:xfrm>
          <a:prstGeom prst="rect">
            <a:avLst/>
          </a:prstGeom>
          <a:noFill/>
        </p:spPr>
        <p:txBody>
          <a:bodyPr wrap="none" rtlCol="0">
            <a:spAutoFit/>
          </a:bodyPr>
          <a:lstStyle/>
          <a:p>
            <a:r>
              <a:rPr lang="en-US" b="1" dirty="0">
                <a:solidFill>
                  <a:schemeClr val="tx1">
                    <a:lumMod val="50000"/>
                    <a:lumOff val="50000"/>
                  </a:schemeClr>
                </a:solidFill>
              </a:rPr>
              <a:t>N </a:t>
            </a:r>
            <a:r>
              <a:rPr lang="en-US" b="1" dirty="0" err="1">
                <a:solidFill>
                  <a:schemeClr val="tx1">
                    <a:lumMod val="50000"/>
                    <a:lumOff val="50000"/>
                  </a:schemeClr>
                </a:solidFill>
              </a:rPr>
              <a:t>Engl</a:t>
            </a:r>
            <a:r>
              <a:rPr lang="en-US" b="1" dirty="0">
                <a:solidFill>
                  <a:schemeClr val="tx1">
                    <a:lumMod val="50000"/>
                    <a:lumOff val="50000"/>
                  </a:schemeClr>
                </a:solidFill>
              </a:rPr>
              <a:t> J Med 2020;383:2148-57</a:t>
            </a:r>
            <a:endParaRPr lang="en-US" dirty="0">
              <a:solidFill>
                <a:schemeClr val="tx1">
                  <a:lumMod val="50000"/>
                  <a:lumOff val="50000"/>
                </a:schemeClr>
              </a:solidFill>
            </a:endParaRPr>
          </a:p>
        </p:txBody>
      </p:sp>
      <p:pic>
        <p:nvPicPr>
          <p:cNvPr id="10" name="Picture 9"/>
          <p:cNvPicPr>
            <a:picLocks noChangeAspect="1"/>
          </p:cNvPicPr>
          <p:nvPr/>
        </p:nvPicPr>
        <p:blipFill>
          <a:blip r:embed="rId7"/>
          <a:stretch>
            <a:fillRect/>
          </a:stretch>
        </p:blipFill>
        <p:spPr>
          <a:xfrm>
            <a:off x="5564573" y="1156488"/>
            <a:ext cx="6525399" cy="1554480"/>
          </a:xfrm>
          <a:prstGeom prst="rect">
            <a:avLst/>
          </a:prstGeom>
        </p:spPr>
      </p:pic>
      <p:sp>
        <p:nvSpPr>
          <p:cNvPr id="24" name="TextBox 23"/>
          <p:cNvSpPr txBox="1"/>
          <p:nvPr/>
        </p:nvSpPr>
        <p:spPr>
          <a:xfrm>
            <a:off x="6918191" y="1947058"/>
            <a:ext cx="3818161" cy="369332"/>
          </a:xfrm>
          <a:prstGeom prst="rect">
            <a:avLst/>
          </a:prstGeom>
          <a:noFill/>
        </p:spPr>
        <p:txBody>
          <a:bodyPr wrap="none" rtlCol="0">
            <a:spAutoFit/>
          </a:bodyPr>
          <a:lstStyle/>
          <a:p>
            <a:r>
              <a:rPr lang="en-US" b="1" dirty="0">
                <a:solidFill>
                  <a:schemeClr val="tx1">
                    <a:lumMod val="50000"/>
                    <a:lumOff val="50000"/>
                  </a:schemeClr>
                </a:solidFill>
              </a:rPr>
              <a:t>Journal of Women’s Health. May 2019</a:t>
            </a:r>
            <a:endParaRPr lang="en-US" dirty="0">
              <a:solidFill>
                <a:schemeClr val="tx1">
                  <a:lumMod val="50000"/>
                  <a:lumOff val="50000"/>
                </a:schemeClr>
              </a:solidFill>
            </a:endParaRPr>
          </a:p>
        </p:txBody>
      </p:sp>
    </p:spTree>
    <p:extLst>
      <p:ext uri="{BB962C8B-B14F-4D97-AF65-F5344CB8AC3E}">
        <p14:creationId xmlns:p14="http://schemas.microsoft.com/office/powerpoint/2010/main" val="390502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662" y="1602392"/>
            <a:ext cx="5486400" cy="4413504"/>
          </a:xfrm>
          <a:prstGeom prst="rect">
            <a:avLst/>
          </a:prstGeom>
        </p:spPr>
      </p:pic>
      <p:sp>
        <p:nvSpPr>
          <p:cNvPr id="2" name="Text Placeholder 1"/>
          <p:cNvSpPr>
            <a:spLocks noGrp="1"/>
          </p:cNvSpPr>
          <p:nvPr>
            <p:ph type="body" sz="quarter" idx="11"/>
          </p:nvPr>
        </p:nvSpPr>
        <p:spPr/>
        <p:txBody>
          <a:bodyPr/>
          <a:lstStyle/>
          <a:p>
            <a:r>
              <a:rPr lang="en-US" sz="3600" b="1" dirty="0">
                <a:solidFill>
                  <a:srgbClr val="000066"/>
                </a:solidFill>
              </a:rPr>
              <a:t>Earnings</a:t>
            </a:r>
          </a:p>
        </p:txBody>
      </p:sp>
      <p:pic>
        <p:nvPicPr>
          <p:cNvPr id="4" name="Picture 3"/>
          <p:cNvPicPr>
            <a:picLocks noChangeAspect="1"/>
          </p:cNvPicPr>
          <p:nvPr/>
        </p:nvPicPr>
        <p:blipFill rotWithShape="1">
          <a:blip r:embed="rId3"/>
          <a:srcRect l="3916" t="15129" r="6371" b="9965"/>
          <a:stretch/>
        </p:blipFill>
        <p:spPr>
          <a:xfrm>
            <a:off x="6297848" y="389601"/>
            <a:ext cx="5864352" cy="1232900"/>
          </a:xfrm>
          <a:prstGeom prst="rect">
            <a:avLst/>
          </a:prstGeom>
        </p:spPr>
      </p:pic>
      <p:sp>
        <p:nvSpPr>
          <p:cNvPr id="6" name="TextBox 5"/>
          <p:cNvSpPr txBox="1"/>
          <p:nvPr/>
        </p:nvSpPr>
        <p:spPr>
          <a:xfrm>
            <a:off x="9625984" y="1374646"/>
            <a:ext cx="2481257" cy="307777"/>
          </a:xfrm>
          <a:prstGeom prst="rect">
            <a:avLst/>
          </a:prstGeom>
          <a:noFill/>
        </p:spPr>
        <p:txBody>
          <a:bodyPr wrap="none" rtlCol="0">
            <a:spAutoFit/>
          </a:bodyPr>
          <a:lstStyle/>
          <a:p>
            <a:r>
              <a:rPr lang="en-US" sz="1400" b="1" dirty="0">
                <a:latin typeface="+mj-lt"/>
              </a:rPr>
              <a:t>PEDIATRICS. 2019; 144 (4).</a:t>
            </a:r>
          </a:p>
        </p:txBody>
      </p:sp>
      <p:sp>
        <p:nvSpPr>
          <p:cNvPr id="7" name="TextBox 6"/>
          <p:cNvSpPr txBox="1"/>
          <p:nvPr/>
        </p:nvSpPr>
        <p:spPr>
          <a:xfrm>
            <a:off x="11389536" y="4816770"/>
            <a:ext cx="583814" cy="369332"/>
          </a:xfrm>
          <a:prstGeom prst="rect">
            <a:avLst/>
          </a:prstGeom>
          <a:noFill/>
        </p:spPr>
        <p:txBody>
          <a:bodyPr wrap="none" rtlCol="0">
            <a:spAutoFit/>
          </a:bodyPr>
          <a:lstStyle/>
          <a:p>
            <a:r>
              <a:rPr lang="en-US" b="1" dirty="0">
                <a:solidFill>
                  <a:srgbClr val="C00000"/>
                </a:solidFill>
              </a:rPr>
              <a:t>94%</a:t>
            </a:r>
          </a:p>
        </p:txBody>
      </p:sp>
      <p:sp>
        <p:nvSpPr>
          <p:cNvPr id="8" name="TextBox 7"/>
          <p:cNvSpPr txBox="1"/>
          <p:nvPr/>
        </p:nvSpPr>
        <p:spPr>
          <a:xfrm>
            <a:off x="9203905" y="3903632"/>
            <a:ext cx="583814" cy="369332"/>
          </a:xfrm>
          <a:prstGeom prst="rect">
            <a:avLst/>
          </a:prstGeom>
          <a:noFill/>
        </p:spPr>
        <p:txBody>
          <a:bodyPr wrap="none" rtlCol="0">
            <a:spAutoFit/>
          </a:bodyPr>
          <a:lstStyle/>
          <a:p>
            <a:r>
              <a:rPr lang="en-US" b="1" dirty="0">
                <a:solidFill>
                  <a:srgbClr val="C00000"/>
                </a:solidFill>
              </a:rPr>
              <a:t>87%</a:t>
            </a:r>
          </a:p>
        </p:txBody>
      </p:sp>
      <p:sp>
        <p:nvSpPr>
          <p:cNvPr id="9" name="TextBox 8"/>
          <p:cNvSpPr txBox="1"/>
          <p:nvPr/>
        </p:nvSpPr>
        <p:spPr>
          <a:xfrm>
            <a:off x="8010144" y="2801518"/>
            <a:ext cx="583814" cy="369332"/>
          </a:xfrm>
          <a:prstGeom prst="rect">
            <a:avLst/>
          </a:prstGeom>
          <a:noFill/>
        </p:spPr>
        <p:txBody>
          <a:bodyPr wrap="none" rtlCol="0">
            <a:spAutoFit/>
          </a:bodyPr>
          <a:lstStyle/>
          <a:p>
            <a:r>
              <a:rPr lang="en-US" b="1" dirty="0">
                <a:solidFill>
                  <a:srgbClr val="C00000"/>
                </a:solidFill>
              </a:rPr>
              <a:t>76%</a:t>
            </a:r>
          </a:p>
        </p:txBody>
      </p:sp>
      <p:sp>
        <p:nvSpPr>
          <p:cNvPr id="13" name="TextBox 12"/>
          <p:cNvSpPr txBox="1"/>
          <p:nvPr/>
        </p:nvSpPr>
        <p:spPr>
          <a:xfrm>
            <a:off x="10328148" y="4632104"/>
            <a:ext cx="583814" cy="369332"/>
          </a:xfrm>
          <a:prstGeom prst="rect">
            <a:avLst/>
          </a:prstGeom>
          <a:noFill/>
        </p:spPr>
        <p:txBody>
          <a:bodyPr wrap="none" rtlCol="0">
            <a:spAutoFit/>
          </a:bodyPr>
          <a:lstStyle/>
          <a:p>
            <a:r>
              <a:rPr lang="en-US" b="1" dirty="0">
                <a:solidFill>
                  <a:srgbClr val="C00000"/>
                </a:solidFill>
              </a:rPr>
              <a:t>91%</a:t>
            </a:r>
          </a:p>
        </p:txBody>
      </p:sp>
      <p:pic>
        <p:nvPicPr>
          <p:cNvPr id="12" name="Picture 11"/>
          <p:cNvPicPr>
            <a:picLocks noChangeAspect="1"/>
          </p:cNvPicPr>
          <p:nvPr/>
        </p:nvPicPr>
        <p:blipFill>
          <a:blip r:embed="rId4"/>
          <a:stretch>
            <a:fillRect/>
          </a:stretch>
        </p:blipFill>
        <p:spPr>
          <a:xfrm>
            <a:off x="194184" y="894404"/>
            <a:ext cx="5951144" cy="1006315"/>
          </a:xfrm>
          <a:prstGeom prst="rect">
            <a:avLst/>
          </a:prstGeom>
        </p:spPr>
      </p:pic>
      <p:sp>
        <p:nvSpPr>
          <p:cNvPr id="10" name="TextBox 9"/>
          <p:cNvSpPr txBox="1"/>
          <p:nvPr/>
        </p:nvSpPr>
        <p:spPr>
          <a:xfrm flipH="1">
            <a:off x="194184" y="1805166"/>
            <a:ext cx="5951144" cy="338554"/>
          </a:xfrm>
          <a:prstGeom prst="rect">
            <a:avLst/>
          </a:prstGeom>
          <a:solidFill>
            <a:schemeClr val="bg1"/>
          </a:solidFill>
        </p:spPr>
        <p:txBody>
          <a:bodyPr wrap="square" rtlCol="0">
            <a:spAutoFit/>
          </a:bodyPr>
          <a:lstStyle/>
          <a:p>
            <a:r>
              <a:rPr lang="en-US" sz="1600" b="1" dirty="0" err="1">
                <a:solidFill>
                  <a:schemeClr val="tx1">
                    <a:lumMod val="65000"/>
                    <a:lumOff val="35000"/>
                  </a:schemeClr>
                </a:solidFill>
                <a:latin typeface="+mj-lt"/>
              </a:rPr>
              <a:t>Jagsi</a:t>
            </a:r>
            <a:r>
              <a:rPr lang="en-US" sz="1600" b="1" dirty="0">
                <a:solidFill>
                  <a:schemeClr val="tx1">
                    <a:lumMod val="65000"/>
                    <a:lumOff val="35000"/>
                  </a:schemeClr>
                </a:solidFill>
                <a:latin typeface="+mj-lt"/>
              </a:rPr>
              <a:t> et al., JAMA. 2012;307(22):2410</a:t>
            </a:r>
          </a:p>
        </p:txBody>
      </p:sp>
      <p:sp>
        <p:nvSpPr>
          <p:cNvPr id="15" name="TextBox 14"/>
          <p:cNvSpPr txBox="1"/>
          <p:nvPr/>
        </p:nvSpPr>
        <p:spPr>
          <a:xfrm>
            <a:off x="302898" y="2446450"/>
            <a:ext cx="5733716" cy="3416320"/>
          </a:xfrm>
          <a:prstGeom prst="rect">
            <a:avLst/>
          </a:prstGeom>
          <a:noFill/>
        </p:spPr>
        <p:txBody>
          <a:bodyPr wrap="square" rtlCol="0">
            <a:spAutoFit/>
          </a:bodyPr>
          <a:lstStyle/>
          <a:p>
            <a:pPr>
              <a:lnSpc>
                <a:spcPct val="150000"/>
              </a:lnSpc>
            </a:pPr>
            <a:r>
              <a:rPr lang="en-US" sz="2400" b="1" dirty="0">
                <a:latin typeface="+mn-lt"/>
              </a:rPr>
              <a:t>Survey of 1729 physician researchers</a:t>
            </a:r>
          </a:p>
          <a:p>
            <a:pPr marL="342900" indent="-342900">
              <a:lnSpc>
                <a:spcPct val="150000"/>
              </a:lnSpc>
              <a:buFont typeface="Arial" panose="020B0604020202020204" pitchFamily="34" charset="0"/>
              <a:buChar char="•"/>
            </a:pPr>
            <a:r>
              <a:rPr lang="en-US" sz="2400" dirty="0">
                <a:latin typeface="+mn-lt"/>
              </a:rPr>
              <a:t>Males were associated with a  higher salary ($13 K) adjusting for multiple factors</a:t>
            </a:r>
          </a:p>
          <a:p>
            <a:pPr marL="342900" indent="-342900">
              <a:lnSpc>
                <a:spcPct val="150000"/>
              </a:lnSpc>
              <a:buFont typeface="Arial" panose="020B0604020202020204" pitchFamily="34" charset="0"/>
              <a:buChar char="•"/>
            </a:pPr>
            <a:r>
              <a:rPr lang="en-US" sz="2400" dirty="0">
                <a:latin typeface="+mn-lt"/>
              </a:rPr>
              <a:t>Cumulative difference of ~$350K over a 30 year career</a:t>
            </a:r>
          </a:p>
        </p:txBody>
      </p:sp>
      <p:pic>
        <p:nvPicPr>
          <p:cNvPr id="11" name="Picture 10"/>
          <p:cNvPicPr>
            <a:picLocks noChangeAspect="1"/>
          </p:cNvPicPr>
          <p:nvPr/>
        </p:nvPicPr>
        <p:blipFill>
          <a:blip r:embed="rId5"/>
          <a:stretch>
            <a:fillRect/>
          </a:stretch>
        </p:blipFill>
        <p:spPr>
          <a:xfrm>
            <a:off x="1635731" y="2289654"/>
            <a:ext cx="9183757" cy="3319670"/>
          </a:xfrm>
          <a:prstGeom prst="rect">
            <a:avLst/>
          </a:prstGeom>
          <a:ln>
            <a:solidFill>
              <a:schemeClr val="tx1"/>
            </a:solidFill>
          </a:ln>
        </p:spPr>
      </p:pic>
    </p:spTree>
    <p:extLst>
      <p:ext uri="{BB962C8B-B14F-4D97-AF65-F5344CB8AC3E}">
        <p14:creationId xmlns:p14="http://schemas.microsoft.com/office/powerpoint/2010/main" val="17954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b="1" dirty="0">
                <a:solidFill>
                  <a:srgbClr val="000066"/>
                </a:solidFill>
              </a:rPr>
              <a:t>Respect and Status</a:t>
            </a:r>
          </a:p>
        </p:txBody>
      </p:sp>
      <p:pic>
        <p:nvPicPr>
          <p:cNvPr id="12" name="Picture 11"/>
          <p:cNvPicPr>
            <a:picLocks noChangeAspect="1"/>
          </p:cNvPicPr>
          <p:nvPr/>
        </p:nvPicPr>
        <p:blipFill>
          <a:blip r:embed="rId3"/>
          <a:stretch>
            <a:fillRect/>
          </a:stretch>
        </p:blipFill>
        <p:spPr>
          <a:xfrm>
            <a:off x="240749" y="985078"/>
            <a:ext cx="6026933" cy="1371600"/>
          </a:xfrm>
          <a:prstGeom prst="rect">
            <a:avLst/>
          </a:prstGeom>
        </p:spPr>
      </p:pic>
      <p:pic>
        <p:nvPicPr>
          <p:cNvPr id="15" name="Picture 14"/>
          <p:cNvPicPr>
            <a:picLocks noChangeAspect="1"/>
          </p:cNvPicPr>
          <p:nvPr/>
        </p:nvPicPr>
        <p:blipFill>
          <a:blip r:embed="rId4"/>
          <a:stretch>
            <a:fillRect/>
          </a:stretch>
        </p:blipFill>
        <p:spPr>
          <a:xfrm>
            <a:off x="5273515" y="3772452"/>
            <a:ext cx="6757416" cy="909070"/>
          </a:xfrm>
          <a:prstGeom prst="rect">
            <a:avLst/>
          </a:prstGeom>
        </p:spPr>
      </p:pic>
      <p:sp>
        <p:nvSpPr>
          <p:cNvPr id="16" name="TextBox 15"/>
          <p:cNvSpPr txBox="1"/>
          <p:nvPr/>
        </p:nvSpPr>
        <p:spPr>
          <a:xfrm>
            <a:off x="5273515" y="4713180"/>
            <a:ext cx="6756978" cy="13388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latin typeface="+mn-lt"/>
              </a:rPr>
              <a:t>Due to breakdown in communication</a:t>
            </a:r>
          </a:p>
          <a:p>
            <a:pPr marL="285750" indent="-285750">
              <a:lnSpc>
                <a:spcPct val="150000"/>
              </a:lnSpc>
              <a:buFont typeface="Arial" panose="020B0604020202020204" pitchFamily="34" charset="0"/>
              <a:buChar char="•"/>
            </a:pPr>
            <a:r>
              <a:rPr lang="en-US" dirty="0">
                <a:latin typeface="+mn-lt"/>
              </a:rPr>
              <a:t>Double standard – conform to gender over professional norms</a:t>
            </a:r>
          </a:p>
          <a:p>
            <a:pPr marL="285750" indent="-285750">
              <a:lnSpc>
                <a:spcPct val="150000"/>
              </a:lnSpc>
              <a:buFont typeface="Arial" panose="020B0604020202020204" pitchFamily="34" charset="0"/>
              <a:buChar char="•"/>
            </a:pPr>
            <a:r>
              <a:rPr lang="en-US" dirty="0">
                <a:latin typeface="+mn-lt"/>
              </a:rPr>
              <a:t>Personal and professional implications</a:t>
            </a:r>
          </a:p>
        </p:txBody>
      </p:sp>
      <p:pic>
        <p:nvPicPr>
          <p:cNvPr id="17" name="Picture 16"/>
          <p:cNvPicPr>
            <a:picLocks noChangeAspect="1"/>
          </p:cNvPicPr>
          <p:nvPr/>
        </p:nvPicPr>
        <p:blipFill>
          <a:blip r:embed="rId5"/>
          <a:stretch>
            <a:fillRect/>
          </a:stretch>
        </p:blipFill>
        <p:spPr>
          <a:xfrm>
            <a:off x="298119" y="2714951"/>
            <a:ext cx="4890052" cy="546652"/>
          </a:xfrm>
          <a:prstGeom prst="rect">
            <a:avLst/>
          </a:prstGeom>
        </p:spPr>
      </p:pic>
      <p:sp>
        <p:nvSpPr>
          <p:cNvPr id="18" name="TextBox 17"/>
          <p:cNvSpPr txBox="1"/>
          <p:nvPr/>
        </p:nvSpPr>
        <p:spPr>
          <a:xfrm>
            <a:off x="240749" y="3338748"/>
            <a:ext cx="4940851"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mn-lt"/>
              </a:rPr>
              <a:t>Women held 18.5% endowed chairs</a:t>
            </a:r>
          </a:p>
          <a:p>
            <a:pPr marL="285750" indent="-285750">
              <a:lnSpc>
                <a:spcPct val="150000"/>
              </a:lnSpc>
              <a:buFont typeface="Arial" panose="020B0604020202020204" pitchFamily="34" charset="0"/>
              <a:buChar char="•"/>
            </a:pPr>
            <a:r>
              <a:rPr lang="en-US" dirty="0">
                <a:latin typeface="+mn-lt"/>
              </a:rPr>
              <a:t>Disparity persists after controlling for other factors</a:t>
            </a:r>
          </a:p>
        </p:txBody>
      </p:sp>
      <p:sp>
        <p:nvSpPr>
          <p:cNvPr id="19" name="TextBox 18"/>
          <p:cNvSpPr txBox="1"/>
          <p:nvPr/>
        </p:nvSpPr>
        <p:spPr>
          <a:xfrm>
            <a:off x="6717793" y="1633404"/>
            <a:ext cx="5041392" cy="1431161"/>
          </a:xfrm>
          <a:prstGeom prst="rect">
            <a:avLst/>
          </a:prstGeom>
          <a:noFill/>
        </p:spPr>
        <p:txBody>
          <a:bodyPr wrap="square" rtlCol="0">
            <a:spAutoFit/>
          </a:bodyPr>
          <a:lstStyle/>
          <a:p>
            <a:pPr>
              <a:lnSpc>
                <a:spcPct val="150000"/>
              </a:lnSpc>
            </a:pPr>
            <a:r>
              <a:rPr lang="en-US" sz="2200" dirty="0">
                <a:latin typeface="+mn-lt"/>
              </a:rPr>
              <a:t>Medical specialty societies</a:t>
            </a:r>
          </a:p>
          <a:p>
            <a:pPr marL="285750" indent="-285750">
              <a:lnSpc>
                <a:spcPct val="150000"/>
              </a:lnSpc>
              <a:buFontTx/>
              <a:buChar char="-"/>
            </a:pPr>
            <a:r>
              <a:rPr lang="en-US" dirty="0">
                <a:latin typeface="+mn-lt"/>
              </a:rPr>
              <a:t>Women represent 25% on governing boards</a:t>
            </a:r>
          </a:p>
          <a:p>
            <a:pPr marL="285750" indent="-285750">
              <a:lnSpc>
                <a:spcPct val="150000"/>
              </a:lnSpc>
              <a:buFontTx/>
              <a:buChar char="-"/>
            </a:pPr>
            <a:r>
              <a:rPr lang="en-US" dirty="0">
                <a:latin typeface="+mn-lt"/>
              </a:rPr>
              <a:t>Held 16% of elected leader positions</a:t>
            </a:r>
          </a:p>
        </p:txBody>
      </p:sp>
    </p:spTree>
    <p:extLst>
      <p:ext uri="{BB962C8B-B14F-4D97-AF65-F5344CB8AC3E}">
        <p14:creationId xmlns:p14="http://schemas.microsoft.com/office/powerpoint/2010/main" val="74269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7573120" cy="514350"/>
          </a:xfrm>
        </p:spPr>
        <p:txBody>
          <a:bodyPr/>
          <a:lstStyle/>
          <a:p>
            <a:r>
              <a:rPr lang="en-US" sz="3600" b="1" i="1" dirty="0">
                <a:solidFill>
                  <a:srgbClr val="000066"/>
                </a:solidFill>
              </a:rPr>
              <a:t>Vicious Cycle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756" y="904260"/>
            <a:ext cx="5626563" cy="5049479"/>
          </a:xfrm>
          <a:prstGeom prst="rect">
            <a:avLst/>
          </a:prstGeom>
        </p:spPr>
      </p:pic>
      <p:pic>
        <p:nvPicPr>
          <p:cNvPr id="6" name="Picture 5">
            <a:extLst>
              <a:ext uri="{FF2B5EF4-FFF2-40B4-BE49-F238E27FC236}">
                <a16:creationId xmlns:a16="http://schemas.microsoft.com/office/drawing/2014/main" id="{D4F181F1-3C44-4EB7-B07A-EA840F1A1A41}"/>
              </a:ext>
            </a:extLst>
          </p:cNvPr>
          <p:cNvPicPr>
            <a:picLocks noChangeAspect="1"/>
          </p:cNvPicPr>
          <p:nvPr/>
        </p:nvPicPr>
        <p:blipFill>
          <a:blip r:embed="rId4"/>
          <a:stretch>
            <a:fillRect/>
          </a:stretch>
        </p:blipFill>
        <p:spPr>
          <a:xfrm>
            <a:off x="2872297" y="1125347"/>
            <a:ext cx="1058691"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A132F327-4936-4A27-8FB3-504BBFFE1D7C}"/>
              </a:ext>
            </a:extLst>
          </p:cNvPr>
          <p:cNvPicPr>
            <a:picLocks noChangeAspect="1"/>
          </p:cNvPicPr>
          <p:nvPr/>
        </p:nvPicPr>
        <p:blipFill>
          <a:blip r:embed="rId5"/>
          <a:stretch>
            <a:fillRect/>
          </a:stretch>
        </p:blipFill>
        <p:spPr>
          <a:xfrm>
            <a:off x="4115978" y="1125347"/>
            <a:ext cx="1080737"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C53414C-3BBE-4635-A285-64734177CAEF}"/>
              </a:ext>
            </a:extLst>
          </p:cNvPr>
          <p:cNvPicPr>
            <a:picLocks noChangeAspect="1"/>
          </p:cNvPicPr>
          <p:nvPr/>
        </p:nvPicPr>
        <p:blipFill>
          <a:blip r:embed="rId6"/>
          <a:stretch>
            <a:fillRect/>
          </a:stretch>
        </p:blipFill>
        <p:spPr>
          <a:xfrm>
            <a:off x="239350" y="1125347"/>
            <a:ext cx="1144308"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55704F00-9D4D-40AB-B21C-A9CA1E987F41}"/>
              </a:ext>
            </a:extLst>
          </p:cNvPr>
          <p:cNvPicPr>
            <a:picLocks noChangeAspect="1"/>
          </p:cNvPicPr>
          <p:nvPr/>
        </p:nvPicPr>
        <p:blipFill>
          <a:blip r:embed="rId7"/>
          <a:stretch>
            <a:fillRect/>
          </a:stretch>
        </p:blipFill>
        <p:spPr>
          <a:xfrm>
            <a:off x="1568649" y="1125347"/>
            <a:ext cx="1118657"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CBB0325C-91EA-4971-9FA9-BA84B44F3D61}"/>
              </a:ext>
            </a:extLst>
          </p:cNvPr>
          <p:cNvSpPr txBox="1"/>
          <p:nvPr/>
        </p:nvSpPr>
        <p:spPr>
          <a:xfrm flipH="1">
            <a:off x="469437" y="2080405"/>
            <a:ext cx="885922" cy="461665"/>
          </a:xfrm>
          <a:prstGeom prst="rect">
            <a:avLst/>
          </a:prstGeom>
          <a:noFill/>
        </p:spPr>
        <p:txBody>
          <a:bodyPr wrap="square" rtlCol="0">
            <a:spAutoFit/>
          </a:bodyPr>
          <a:lstStyle/>
          <a:p>
            <a:pPr algn="ctr"/>
            <a:r>
              <a:rPr lang="en-US" sz="1200" b="1" dirty="0">
                <a:latin typeface="+mn-lt"/>
              </a:rPr>
              <a:t>Medical Journals</a:t>
            </a:r>
          </a:p>
        </p:txBody>
      </p:sp>
      <p:sp>
        <p:nvSpPr>
          <p:cNvPr id="11" name="TextBox 10">
            <a:extLst>
              <a:ext uri="{FF2B5EF4-FFF2-40B4-BE49-F238E27FC236}">
                <a16:creationId xmlns:a16="http://schemas.microsoft.com/office/drawing/2014/main" id="{642A8A05-7C07-4779-8FBC-565AB3A7E359}"/>
              </a:ext>
            </a:extLst>
          </p:cNvPr>
          <p:cNvSpPr txBox="1"/>
          <p:nvPr/>
        </p:nvSpPr>
        <p:spPr>
          <a:xfrm flipH="1">
            <a:off x="1659116" y="2080405"/>
            <a:ext cx="860012" cy="276999"/>
          </a:xfrm>
          <a:prstGeom prst="rect">
            <a:avLst/>
          </a:prstGeom>
          <a:noFill/>
        </p:spPr>
        <p:txBody>
          <a:bodyPr wrap="square" rtlCol="0">
            <a:spAutoFit/>
          </a:bodyPr>
          <a:lstStyle/>
          <a:p>
            <a:pPr algn="ctr"/>
            <a:r>
              <a:rPr lang="en-US" sz="1200" b="1" dirty="0">
                <a:latin typeface="+mn-lt"/>
              </a:rPr>
              <a:t>Societies</a:t>
            </a:r>
          </a:p>
        </p:txBody>
      </p:sp>
      <p:sp>
        <p:nvSpPr>
          <p:cNvPr id="12" name="TextBox 11">
            <a:extLst>
              <a:ext uri="{FF2B5EF4-FFF2-40B4-BE49-F238E27FC236}">
                <a16:creationId xmlns:a16="http://schemas.microsoft.com/office/drawing/2014/main" id="{D677B9CE-7FF8-46EA-AE37-A17F7CC85CEF}"/>
              </a:ext>
            </a:extLst>
          </p:cNvPr>
          <p:cNvSpPr txBox="1"/>
          <p:nvPr/>
        </p:nvSpPr>
        <p:spPr>
          <a:xfrm flipH="1">
            <a:off x="2822885" y="2080405"/>
            <a:ext cx="1118657" cy="461665"/>
          </a:xfrm>
          <a:prstGeom prst="rect">
            <a:avLst/>
          </a:prstGeom>
          <a:noFill/>
        </p:spPr>
        <p:txBody>
          <a:bodyPr wrap="square" rtlCol="0">
            <a:spAutoFit/>
          </a:bodyPr>
          <a:lstStyle/>
          <a:p>
            <a:pPr algn="ctr"/>
            <a:r>
              <a:rPr lang="en-US" sz="1200" b="1" dirty="0">
                <a:latin typeface="+mn-lt"/>
              </a:rPr>
              <a:t>Universities </a:t>
            </a:r>
          </a:p>
          <a:p>
            <a:pPr algn="ctr"/>
            <a:r>
              <a:rPr lang="en-US" sz="1200" b="1" dirty="0">
                <a:latin typeface="+mn-lt"/>
              </a:rPr>
              <a:t>Hospitals</a:t>
            </a:r>
          </a:p>
        </p:txBody>
      </p:sp>
      <p:sp>
        <p:nvSpPr>
          <p:cNvPr id="13" name="TextBox 12">
            <a:extLst>
              <a:ext uri="{FF2B5EF4-FFF2-40B4-BE49-F238E27FC236}">
                <a16:creationId xmlns:a16="http://schemas.microsoft.com/office/drawing/2014/main" id="{D45E9BBA-3BA2-4A7A-8A05-08D2FEB712FD}"/>
              </a:ext>
            </a:extLst>
          </p:cNvPr>
          <p:cNvSpPr txBox="1"/>
          <p:nvPr/>
        </p:nvSpPr>
        <p:spPr>
          <a:xfrm flipH="1">
            <a:off x="4097017" y="2080405"/>
            <a:ext cx="1118657" cy="461665"/>
          </a:xfrm>
          <a:prstGeom prst="rect">
            <a:avLst/>
          </a:prstGeom>
          <a:noFill/>
        </p:spPr>
        <p:txBody>
          <a:bodyPr wrap="square" rtlCol="0">
            <a:spAutoFit/>
          </a:bodyPr>
          <a:lstStyle/>
          <a:p>
            <a:pPr algn="ctr"/>
            <a:r>
              <a:rPr lang="en-US" sz="1200" b="1" dirty="0">
                <a:latin typeface="+mn-lt"/>
              </a:rPr>
              <a:t>Funding Agencies</a:t>
            </a:r>
          </a:p>
        </p:txBody>
      </p:sp>
      <p:graphicFrame>
        <p:nvGraphicFramePr>
          <p:cNvPr id="15" name="Chart 14">
            <a:extLst>
              <a:ext uri="{FF2B5EF4-FFF2-40B4-BE49-F238E27FC236}">
                <a16:creationId xmlns:a16="http://schemas.microsoft.com/office/drawing/2014/main" id="{2827D1C0-0EE8-48FA-8381-7DF348D5A583}"/>
              </a:ext>
            </a:extLst>
          </p:cNvPr>
          <p:cNvGraphicFramePr>
            <a:graphicFrameLocks noChangeAspect="1"/>
          </p:cNvGraphicFramePr>
          <p:nvPr>
            <p:extLst>
              <p:ext uri="{D42A27DB-BD31-4B8C-83A1-F6EECF244321}">
                <p14:modId xmlns:p14="http://schemas.microsoft.com/office/powerpoint/2010/main" val="1360099913"/>
              </p:ext>
            </p:extLst>
          </p:nvPr>
        </p:nvGraphicFramePr>
        <p:xfrm>
          <a:off x="293865" y="2620819"/>
          <a:ext cx="5031535" cy="3200400"/>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a:extLst>
              <a:ext uri="{FF2B5EF4-FFF2-40B4-BE49-F238E27FC236}">
                <a16:creationId xmlns:a16="http://schemas.microsoft.com/office/drawing/2014/main" id="{D9D937CC-CE27-40A9-A1B9-82028A0791E4}"/>
              </a:ext>
            </a:extLst>
          </p:cNvPr>
          <p:cNvSpPr txBox="1"/>
          <p:nvPr/>
        </p:nvSpPr>
        <p:spPr>
          <a:xfrm>
            <a:off x="4863735" y="2643060"/>
            <a:ext cx="461665" cy="560410"/>
          </a:xfrm>
          <a:prstGeom prst="rect">
            <a:avLst/>
          </a:prstGeom>
          <a:solidFill>
            <a:schemeClr val="bg1"/>
          </a:solidFill>
        </p:spPr>
        <p:txBody>
          <a:bodyPr vert="vert270" wrap="none" rtlCol="0">
            <a:spAutoFit/>
          </a:bodyPr>
          <a:lstStyle/>
          <a:p>
            <a:r>
              <a:rPr lang="en-US" b="1" dirty="0"/>
              <a:t>2021</a:t>
            </a:r>
          </a:p>
        </p:txBody>
      </p:sp>
      <p:sp>
        <p:nvSpPr>
          <p:cNvPr id="17" name="TextBox 16">
            <a:extLst>
              <a:ext uri="{FF2B5EF4-FFF2-40B4-BE49-F238E27FC236}">
                <a16:creationId xmlns:a16="http://schemas.microsoft.com/office/drawing/2014/main" id="{4890F2E9-EF8B-416C-A3DE-80F47C403880}"/>
              </a:ext>
            </a:extLst>
          </p:cNvPr>
          <p:cNvSpPr txBox="1"/>
          <p:nvPr/>
        </p:nvSpPr>
        <p:spPr>
          <a:xfrm>
            <a:off x="681565" y="4982069"/>
            <a:ext cx="461665" cy="560410"/>
          </a:xfrm>
          <a:prstGeom prst="rect">
            <a:avLst/>
          </a:prstGeom>
          <a:solidFill>
            <a:schemeClr val="bg1"/>
          </a:solidFill>
        </p:spPr>
        <p:txBody>
          <a:bodyPr vert="vert270" wrap="none" rtlCol="0">
            <a:spAutoFit/>
          </a:bodyPr>
          <a:lstStyle/>
          <a:p>
            <a:r>
              <a:rPr lang="en-US" b="1" dirty="0"/>
              <a:t>1989</a:t>
            </a:r>
          </a:p>
        </p:txBody>
      </p:sp>
      <p:sp>
        <p:nvSpPr>
          <p:cNvPr id="3" name="TextBox 2">
            <a:extLst>
              <a:ext uri="{FF2B5EF4-FFF2-40B4-BE49-F238E27FC236}">
                <a16:creationId xmlns:a16="http://schemas.microsoft.com/office/drawing/2014/main" id="{63586CFE-8116-487A-A8F3-F955F9AF5E88}"/>
              </a:ext>
            </a:extLst>
          </p:cNvPr>
          <p:cNvSpPr txBox="1"/>
          <p:nvPr/>
        </p:nvSpPr>
        <p:spPr>
          <a:xfrm>
            <a:off x="811504" y="2805485"/>
            <a:ext cx="2198166" cy="400110"/>
          </a:xfrm>
          <a:prstGeom prst="rect">
            <a:avLst/>
          </a:prstGeom>
          <a:noFill/>
        </p:spPr>
        <p:txBody>
          <a:bodyPr wrap="none" rtlCol="0">
            <a:spAutoFit/>
          </a:bodyPr>
          <a:lstStyle/>
          <a:p>
            <a:r>
              <a:rPr lang="en-US" sz="2000" b="1" dirty="0" err="1">
                <a:latin typeface="+mn-lt"/>
              </a:rPr>
              <a:t>Pubmed</a:t>
            </a:r>
            <a:r>
              <a:rPr lang="en-US" sz="2000" b="1" dirty="0">
                <a:latin typeface="+mn-lt"/>
              </a:rPr>
              <a:t> Articles</a:t>
            </a:r>
          </a:p>
        </p:txBody>
      </p:sp>
    </p:spTree>
    <p:extLst>
      <p:ext uri="{BB962C8B-B14F-4D97-AF65-F5344CB8AC3E}">
        <p14:creationId xmlns:p14="http://schemas.microsoft.com/office/powerpoint/2010/main" val="103199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Graphic spid="15" grpId="0">
        <p:bldAsOne/>
      </p:bldGraphic>
      <p:bldP spid="16" grpId="0" animBg="1"/>
      <p:bldP spid="17"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6533" y="-63609"/>
            <a:ext cx="9663967"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b="1" dirty="0">
                <a:solidFill>
                  <a:srgbClr val="002060"/>
                </a:solidFill>
                <a:latin typeface="Arial" panose="020B0604020202020204" pitchFamily="34" charset="0"/>
              </a:rPr>
              <a:t>Causes of under-representation of women</a:t>
            </a:r>
          </a:p>
        </p:txBody>
      </p:sp>
      <p:sp>
        <p:nvSpPr>
          <p:cNvPr id="3" name="Text Placeholder 2"/>
          <p:cNvSpPr txBox="1">
            <a:spLocks/>
          </p:cNvSpPr>
          <p:nvPr/>
        </p:nvSpPr>
        <p:spPr>
          <a:xfrm>
            <a:off x="828649" y="1270165"/>
            <a:ext cx="10650589" cy="387191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panose="020B0604020202020204" pitchFamily="34" charset="0"/>
              <a:buNone/>
            </a:pPr>
            <a:endParaRPr lang="en-US" sz="2400" i="1" dirty="0"/>
          </a:p>
        </p:txBody>
      </p:sp>
      <p:sp>
        <p:nvSpPr>
          <p:cNvPr id="5" name="Text Placeholder 2">
            <a:extLst>
              <a:ext uri="{FF2B5EF4-FFF2-40B4-BE49-F238E27FC236}">
                <a16:creationId xmlns:a16="http://schemas.microsoft.com/office/drawing/2014/main" id="{17695842-0ED4-6B49-A007-81B3BB1186B3}"/>
              </a:ext>
            </a:extLst>
          </p:cNvPr>
          <p:cNvSpPr txBox="1">
            <a:spLocks/>
          </p:cNvSpPr>
          <p:nvPr/>
        </p:nvSpPr>
        <p:spPr>
          <a:xfrm>
            <a:off x="472967" y="1178725"/>
            <a:ext cx="11330150" cy="447531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US" sz="2800" dirty="0"/>
          </a:p>
        </p:txBody>
      </p:sp>
      <p:sp>
        <p:nvSpPr>
          <p:cNvPr id="6" name="Rounded Rectangle 5"/>
          <p:cNvSpPr/>
          <p:nvPr/>
        </p:nvSpPr>
        <p:spPr>
          <a:xfrm>
            <a:off x="472967" y="1572768"/>
            <a:ext cx="3221209" cy="1188720"/>
          </a:xfrm>
          <a:prstGeom prst="roundRect">
            <a:avLst/>
          </a:prstGeom>
          <a:solidFill>
            <a:schemeClr val="accent4">
              <a:lumMod val="40000"/>
              <a:lumOff val="60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Pipeline Justification</a:t>
            </a:r>
          </a:p>
        </p:txBody>
      </p:sp>
      <p:sp>
        <p:nvSpPr>
          <p:cNvPr id="10" name="Rounded Rectangle 9"/>
          <p:cNvSpPr/>
          <p:nvPr/>
        </p:nvSpPr>
        <p:spPr>
          <a:xfrm>
            <a:off x="3835706" y="1365308"/>
            <a:ext cx="3221209" cy="1188720"/>
          </a:xfrm>
          <a:prstGeom prst="roundRect">
            <a:avLst/>
          </a:prstGeom>
          <a:solidFill>
            <a:schemeClr val="accent4">
              <a:lumMod val="60000"/>
              <a:lumOff val="40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Meritocracy</a:t>
            </a:r>
          </a:p>
        </p:txBody>
      </p:sp>
      <p:sp>
        <p:nvSpPr>
          <p:cNvPr id="12" name="Rounded Rectangle 11"/>
          <p:cNvSpPr/>
          <p:nvPr/>
        </p:nvSpPr>
        <p:spPr>
          <a:xfrm>
            <a:off x="472967" y="3155531"/>
            <a:ext cx="2803633" cy="1188720"/>
          </a:xfrm>
          <a:prstGeom prst="roundRect">
            <a:avLst/>
          </a:prstGeom>
          <a:solidFill>
            <a:schemeClr val="accent4">
              <a:lumMod val="7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Unconscious</a:t>
            </a:r>
            <a:r>
              <a:rPr lang="en-US" sz="2200" dirty="0">
                <a:solidFill>
                  <a:srgbClr val="000066"/>
                </a:solidFill>
              </a:rPr>
              <a:t> </a:t>
            </a:r>
            <a:r>
              <a:rPr lang="en-US" sz="2200" b="1" dirty="0">
                <a:solidFill>
                  <a:srgbClr val="000066"/>
                </a:solidFill>
              </a:rPr>
              <a:t>Bias</a:t>
            </a:r>
          </a:p>
          <a:p>
            <a:pPr algn="ctr"/>
            <a:r>
              <a:rPr lang="en-US" sz="2200" dirty="0">
                <a:solidFill>
                  <a:srgbClr val="000066"/>
                </a:solidFill>
              </a:rPr>
              <a:t>“</a:t>
            </a:r>
            <a:r>
              <a:rPr lang="en-US" sz="2200" i="1" dirty="0">
                <a:solidFill>
                  <a:srgbClr val="000066"/>
                </a:solidFill>
              </a:rPr>
              <a:t>other people are biased, not me”</a:t>
            </a:r>
            <a:endParaRPr lang="en-US" sz="2200" dirty="0">
              <a:solidFill>
                <a:srgbClr val="000066"/>
              </a:solidFill>
            </a:endParaRPr>
          </a:p>
        </p:txBody>
      </p:sp>
      <p:sp>
        <p:nvSpPr>
          <p:cNvPr id="14" name="Rounded Rectangle 13"/>
          <p:cNvSpPr/>
          <p:nvPr/>
        </p:nvSpPr>
        <p:spPr>
          <a:xfrm>
            <a:off x="7056915" y="2895871"/>
            <a:ext cx="3221209" cy="1188720"/>
          </a:xfrm>
          <a:prstGeom prst="round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Sexual Harassment</a:t>
            </a:r>
          </a:p>
        </p:txBody>
      </p:sp>
      <p:sp>
        <p:nvSpPr>
          <p:cNvPr id="16" name="Rounded Rectangle 15"/>
          <p:cNvSpPr/>
          <p:nvPr/>
        </p:nvSpPr>
        <p:spPr>
          <a:xfrm>
            <a:off x="8258029" y="1130808"/>
            <a:ext cx="3221209" cy="1188720"/>
          </a:xfrm>
          <a:prstGeom prst="roundRect">
            <a:avLst/>
          </a:prstGeom>
          <a:solidFill>
            <a:schemeClr val="accent4">
              <a:lumMod val="7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Gendered Expectations</a:t>
            </a:r>
          </a:p>
        </p:txBody>
      </p:sp>
      <p:sp>
        <p:nvSpPr>
          <p:cNvPr id="19" name="Rounded Rectangle 18"/>
          <p:cNvSpPr/>
          <p:nvPr/>
        </p:nvSpPr>
        <p:spPr>
          <a:xfrm>
            <a:off x="3411636" y="4179735"/>
            <a:ext cx="3754708" cy="1645228"/>
          </a:xfrm>
          <a:prstGeom prst="roundRect">
            <a:avLst/>
          </a:prstGeom>
          <a:solidFill>
            <a:schemeClr val="accent4">
              <a:lumMod val="40000"/>
              <a:lumOff val="60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66"/>
                </a:solidFill>
              </a:rPr>
              <a:t>“Fix the women”</a:t>
            </a:r>
          </a:p>
          <a:p>
            <a:pPr algn="ctr"/>
            <a:r>
              <a:rPr lang="en-US" sz="2200" dirty="0">
                <a:solidFill>
                  <a:srgbClr val="000066"/>
                </a:solidFill>
              </a:rPr>
              <a:t>…lean in, negotiate better, adopt powerful postures, talk more at meetings…</a:t>
            </a:r>
          </a:p>
        </p:txBody>
      </p:sp>
      <p:pic>
        <p:nvPicPr>
          <p:cNvPr id="11" name="Picture 10">
            <a:extLst>
              <a:ext uri="{FF2B5EF4-FFF2-40B4-BE49-F238E27FC236}">
                <a16:creationId xmlns:a16="http://schemas.microsoft.com/office/drawing/2014/main" id="{84FC38A9-ADBA-4511-84EC-1F52030FB632}"/>
              </a:ext>
            </a:extLst>
          </p:cNvPr>
          <p:cNvPicPr>
            <a:picLocks noChangeAspect="1"/>
          </p:cNvPicPr>
          <p:nvPr/>
        </p:nvPicPr>
        <p:blipFill>
          <a:blip r:embed="rId2"/>
          <a:stretch>
            <a:fillRect/>
          </a:stretch>
        </p:blipFill>
        <p:spPr>
          <a:xfrm>
            <a:off x="6394668" y="1270165"/>
            <a:ext cx="5475967" cy="4114800"/>
          </a:xfrm>
          <a:prstGeom prst="rect">
            <a:avLst/>
          </a:prstGeom>
        </p:spPr>
      </p:pic>
    </p:spTree>
    <p:extLst>
      <p:ext uri="{BB962C8B-B14F-4D97-AF65-F5344CB8AC3E}">
        <p14:creationId xmlns:p14="http://schemas.microsoft.com/office/powerpoint/2010/main" val="16469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4"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246414" y="-48987"/>
            <a:ext cx="8001000"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b="1" dirty="0">
                <a:solidFill>
                  <a:srgbClr val="002060"/>
                </a:solidFill>
                <a:latin typeface="Arial" panose="020B0604020202020204" pitchFamily="34" charset="0"/>
              </a:rPr>
              <a:t>Disclosures</a:t>
            </a:r>
          </a:p>
        </p:txBody>
      </p:sp>
      <p:sp>
        <p:nvSpPr>
          <p:cNvPr id="4099" name="Rectangle 6"/>
          <p:cNvSpPr>
            <a:spLocks noChangeArrowheads="1"/>
          </p:cNvSpPr>
          <p:nvPr/>
        </p:nvSpPr>
        <p:spPr bwMode="auto">
          <a:xfrm>
            <a:off x="1335339" y="1179095"/>
            <a:ext cx="9044007" cy="8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defTabSz="914400" eaLnBrk="1" fontAlgn="auto" latinLnBrk="0" hangingPunct="1">
              <a:lnSpc>
                <a:spcPct val="200000"/>
              </a:lnSpc>
              <a:spcBef>
                <a:spcPts val="0"/>
              </a:spcBef>
              <a:spcAft>
                <a:spcPts val="0"/>
              </a:spcAft>
              <a:buClrTx/>
              <a:buSzTx/>
              <a:buFont typeface="Arial" panose="020B0604020202020204" pitchFamily="34" charset="0"/>
              <a:buNone/>
              <a:tabLst/>
              <a:defRPr/>
            </a:pPr>
            <a:r>
              <a:rPr lang="en-US" altLang="en-US" sz="3000" b="1" dirty="0">
                <a:latin typeface="Arial" panose="020B0604020202020204" pitchFamily="34" charset="0"/>
              </a:rPr>
              <a:t>None</a:t>
            </a:r>
          </a:p>
        </p:txBody>
      </p:sp>
    </p:spTree>
    <p:extLst>
      <p:ext uri="{BB962C8B-B14F-4D97-AF65-F5344CB8AC3E}">
        <p14:creationId xmlns:p14="http://schemas.microsoft.com/office/powerpoint/2010/main" val="139705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b="1" dirty="0">
                <a:solidFill>
                  <a:srgbClr val="000066"/>
                </a:solidFill>
              </a:rPr>
              <a:t>Effects of a Pandemic</a:t>
            </a:r>
          </a:p>
        </p:txBody>
      </p:sp>
      <p:pic>
        <p:nvPicPr>
          <p:cNvPr id="4" name="Picture 3"/>
          <p:cNvPicPr>
            <a:picLocks noChangeAspect="1"/>
          </p:cNvPicPr>
          <p:nvPr/>
        </p:nvPicPr>
        <p:blipFill rotWithShape="1">
          <a:blip r:embed="rId2"/>
          <a:srcRect b="58042"/>
          <a:stretch/>
        </p:blipFill>
        <p:spPr>
          <a:xfrm>
            <a:off x="113539" y="4171797"/>
            <a:ext cx="7425732" cy="1737360"/>
          </a:xfrm>
          <a:prstGeom prst="rect">
            <a:avLst/>
          </a:prstGeom>
        </p:spPr>
      </p:pic>
      <p:pic>
        <p:nvPicPr>
          <p:cNvPr id="3" name="Picture 2"/>
          <p:cNvPicPr>
            <a:picLocks noChangeAspect="1"/>
          </p:cNvPicPr>
          <p:nvPr/>
        </p:nvPicPr>
        <p:blipFill>
          <a:blip r:embed="rId3"/>
          <a:stretch>
            <a:fillRect/>
          </a:stretch>
        </p:blipFill>
        <p:spPr>
          <a:xfrm rot="-1200000">
            <a:off x="5458698" y="1476664"/>
            <a:ext cx="5923280" cy="1384394"/>
          </a:xfrm>
          <a:prstGeom prst="rect">
            <a:avLst/>
          </a:prstGeom>
        </p:spPr>
      </p:pic>
      <p:grpSp>
        <p:nvGrpSpPr>
          <p:cNvPr id="8" name="Group 7"/>
          <p:cNvGrpSpPr>
            <a:grpSpLocks noChangeAspect="1"/>
          </p:cNvGrpSpPr>
          <p:nvPr/>
        </p:nvGrpSpPr>
        <p:grpSpPr>
          <a:xfrm rot="1200000">
            <a:off x="7644709" y="3855318"/>
            <a:ext cx="4282070" cy="1371600"/>
            <a:chOff x="4828032" y="542127"/>
            <a:chExt cx="6146584" cy="1968827"/>
          </a:xfrm>
        </p:grpSpPr>
        <p:pic>
          <p:nvPicPr>
            <p:cNvPr id="9" name="Picture 8"/>
            <p:cNvPicPr>
              <a:picLocks noChangeAspect="1"/>
            </p:cNvPicPr>
            <p:nvPr/>
          </p:nvPicPr>
          <p:blipFill>
            <a:blip r:embed="rId4"/>
            <a:stretch>
              <a:fillRect/>
            </a:stretch>
          </p:blipFill>
          <p:spPr>
            <a:xfrm>
              <a:off x="4828032" y="542127"/>
              <a:ext cx="6146584" cy="1968827"/>
            </a:xfrm>
            <a:prstGeom prst="rect">
              <a:avLst/>
            </a:prstGeom>
          </p:spPr>
        </p:pic>
        <p:pic>
          <p:nvPicPr>
            <p:cNvPr id="10" name="Picture 9"/>
            <p:cNvPicPr>
              <a:picLocks noChangeAspect="1"/>
            </p:cNvPicPr>
            <p:nvPr/>
          </p:nvPicPr>
          <p:blipFill>
            <a:blip r:embed="rId5"/>
            <a:stretch>
              <a:fillRect/>
            </a:stretch>
          </p:blipFill>
          <p:spPr>
            <a:xfrm>
              <a:off x="8072390" y="2168267"/>
              <a:ext cx="2902226" cy="228600"/>
            </a:xfrm>
            <a:prstGeom prst="rect">
              <a:avLst/>
            </a:prstGeom>
          </p:spPr>
        </p:pic>
      </p:grpSp>
      <p:grpSp>
        <p:nvGrpSpPr>
          <p:cNvPr id="11" name="Group 10"/>
          <p:cNvGrpSpPr/>
          <p:nvPr/>
        </p:nvGrpSpPr>
        <p:grpSpPr>
          <a:xfrm>
            <a:off x="535226" y="1432239"/>
            <a:ext cx="7321235" cy="2295594"/>
            <a:chOff x="172550" y="951070"/>
            <a:chExt cx="7321235" cy="2295594"/>
          </a:xfrm>
        </p:grpSpPr>
        <p:pic>
          <p:nvPicPr>
            <p:cNvPr id="12" name="Picture 11"/>
            <p:cNvPicPr>
              <a:picLocks noChangeAspect="1"/>
            </p:cNvPicPr>
            <p:nvPr/>
          </p:nvPicPr>
          <p:blipFill>
            <a:blip r:embed="rId6"/>
            <a:stretch>
              <a:fillRect/>
            </a:stretch>
          </p:blipFill>
          <p:spPr>
            <a:xfrm>
              <a:off x="172550" y="951070"/>
              <a:ext cx="7321235" cy="694020"/>
            </a:xfrm>
            <a:prstGeom prst="rect">
              <a:avLst/>
            </a:prstGeom>
          </p:spPr>
        </p:pic>
        <p:sp>
          <p:nvSpPr>
            <p:cNvPr id="13" name="TextBox 12"/>
            <p:cNvSpPr txBox="1"/>
            <p:nvPr/>
          </p:nvSpPr>
          <p:spPr>
            <a:xfrm>
              <a:off x="172550" y="1583002"/>
              <a:ext cx="7315200" cy="369332"/>
            </a:xfrm>
            <a:prstGeom prst="rect">
              <a:avLst/>
            </a:prstGeom>
            <a:solidFill>
              <a:schemeClr val="bg1"/>
            </a:solidFill>
          </p:spPr>
          <p:txBody>
            <a:bodyPr wrap="none" rtlCol="0">
              <a:spAutoFit/>
            </a:bodyPr>
            <a:lstStyle/>
            <a:p>
              <a:r>
                <a:rPr lang="en-US" dirty="0">
                  <a:latin typeface="Cambria" panose="02040503050406030204" pitchFamily="18" charset="0"/>
                  <a:ea typeface="Cambria" panose="02040503050406030204" pitchFamily="18" charset="0"/>
                </a:rPr>
                <a:t>Erin J. </a:t>
              </a:r>
              <a:r>
                <a:rPr lang="en-US" dirty="0" err="1">
                  <a:latin typeface="Cambria" panose="02040503050406030204" pitchFamily="18" charset="0"/>
                  <a:ea typeface="Cambria" panose="02040503050406030204" pitchFamily="18" charset="0"/>
                </a:rPr>
                <a:t>Madriago</a:t>
              </a:r>
              <a:r>
                <a:rPr lang="en-US" dirty="0">
                  <a:latin typeface="Cambria" panose="02040503050406030204" pitchFamily="18" charset="0"/>
                  <a:ea typeface="Cambria" panose="02040503050406030204" pitchFamily="18" charset="0"/>
                </a:rPr>
                <a:t> MD and Christina </a:t>
              </a:r>
              <a:r>
                <a:rPr lang="en-US" dirty="0" err="1">
                  <a:latin typeface="Cambria" panose="02040503050406030204" pitchFamily="18" charset="0"/>
                  <a:ea typeface="Cambria" panose="02040503050406030204" pitchFamily="18" charset="0"/>
                </a:rPr>
                <a:t>Ronai</a:t>
              </a:r>
              <a:r>
                <a:rPr lang="en-US" dirty="0">
                  <a:latin typeface="Cambria" panose="02040503050406030204" pitchFamily="18" charset="0"/>
                  <a:ea typeface="Cambria" panose="02040503050406030204" pitchFamily="18" charset="0"/>
                </a:rPr>
                <a:t> MD.  JAMA Cardiology, July 2020</a:t>
              </a:r>
            </a:p>
          </p:txBody>
        </p:sp>
        <p:sp>
          <p:nvSpPr>
            <p:cNvPr id="14" name="TextBox 13"/>
            <p:cNvSpPr txBox="1"/>
            <p:nvPr/>
          </p:nvSpPr>
          <p:spPr>
            <a:xfrm>
              <a:off x="172550" y="2046335"/>
              <a:ext cx="7321235" cy="1200329"/>
            </a:xfrm>
            <a:prstGeom prst="rect">
              <a:avLst/>
            </a:prstGeom>
            <a:solidFill>
              <a:schemeClr val="bg1"/>
            </a:solidFill>
          </p:spPr>
          <p:txBody>
            <a:bodyPr wrap="none" rtlCol="0">
              <a:spAutoFit/>
            </a:bodyPr>
            <a:lstStyle/>
            <a:p>
              <a:pPr algn="just"/>
              <a:r>
                <a:rPr lang="en-US" dirty="0"/>
                <a:t>We are actively concealing that we are now required to perform many roles,</a:t>
              </a:r>
            </a:p>
            <a:p>
              <a:pPr algn="just"/>
              <a:r>
                <a:rPr lang="en-US" dirty="0"/>
                <a:t>working harder than ever to straddle several environments while not</a:t>
              </a:r>
            </a:p>
            <a:p>
              <a:pPr algn="just"/>
              <a:r>
                <a:rPr lang="en-US" dirty="0"/>
                <a:t>using leadership qualities that have been successful in the past. Instead,</a:t>
              </a:r>
            </a:p>
            <a:p>
              <a:pPr algn="just"/>
              <a:r>
                <a:rPr lang="en-US" dirty="0"/>
                <a:t>we need to heed this warning. </a:t>
              </a:r>
              <a:endParaRPr lang="en-US" b="1" i="1" dirty="0">
                <a:solidFill>
                  <a:srgbClr val="C00000"/>
                </a:solidFill>
              </a:endParaRPr>
            </a:p>
          </p:txBody>
        </p:sp>
      </p:grpSp>
      <p:pic>
        <p:nvPicPr>
          <p:cNvPr id="5" name="Picture 4"/>
          <p:cNvPicPr>
            <a:picLocks noChangeAspect="1"/>
          </p:cNvPicPr>
          <p:nvPr/>
        </p:nvPicPr>
        <p:blipFill>
          <a:blip r:embed="rId7"/>
          <a:stretch>
            <a:fillRect/>
          </a:stretch>
        </p:blipFill>
        <p:spPr>
          <a:xfrm rot="-1800000">
            <a:off x="4938781" y="3361644"/>
            <a:ext cx="6758508" cy="1600796"/>
          </a:xfrm>
          <a:prstGeom prst="rect">
            <a:avLst/>
          </a:prstGeom>
        </p:spPr>
      </p:pic>
    </p:spTree>
    <p:extLst>
      <p:ext uri="{BB962C8B-B14F-4D97-AF65-F5344CB8AC3E}">
        <p14:creationId xmlns:p14="http://schemas.microsoft.com/office/powerpoint/2010/main" val="35425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2" name="Straight Connector 8"/>
          <p:cNvCxnSpPr>
            <a:cxnSpLocks noChangeShapeType="1"/>
          </p:cNvCxnSpPr>
          <p:nvPr>
            <p:custDataLst>
              <p:tags r:id="rId1"/>
            </p:custDataLst>
          </p:nvPr>
        </p:nvCxnSpPr>
        <p:spPr bwMode="auto">
          <a:xfrm flipV="1">
            <a:off x="1524000" y="62150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9" name="Text Placeholder 1"/>
          <p:cNvSpPr txBox="1">
            <a:spLocks/>
          </p:cNvSpPr>
          <p:nvPr/>
        </p:nvSpPr>
        <p:spPr>
          <a:xfrm>
            <a:off x="277468" y="-21077"/>
            <a:ext cx="8330084" cy="514350"/>
          </a:xfrm>
        </p:spPr>
        <p:txBody>
          <a:bodyPr wrap="square" numCol="1"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rgbClr val="898989"/>
                </a:solidFill>
                <a:latin typeface="Calibri" panose="020F0502020204030204" pitchFamily="34"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r>
              <a:rPr lang="en-US" sz="3600" b="1" dirty="0">
                <a:solidFill>
                  <a:srgbClr val="000066"/>
                </a:solidFill>
                <a:latin typeface="+mj-lt"/>
              </a:rPr>
              <a:t>Effects of a Pandemic</a:t>
            </a:r>
          </a:p>
        </p:txBody>
      </p:sp>
      <p:sp>
        <p:nvSpPr>
          <p:cNvPr id="11" name="Text Placeholder 10"/>
          <p:cNvSpPr>
            <a:spLocks noGrp="1"/>
          </p:cNvSpPr>
          <p:nvPr>
            <p:ph type="body" sz="quarter" idx="12"/>
          </p:nvPr>
        </p:nvSpPr>
        <p:spPr>
          <a:xfrm>
            <a:off x="535226" y="778476"/>
            <a:ext cx="11117195" cy="5301049"/>
          </a:xfrm>
        </p:spPr>
        <p:txBody>
          <a:bodyPr/>
          <a:lstStyle/>
          <a:p>
            <a:pPr marL="0" indent="0">
              <a:buNone/>
            </a:pPr>
            <a:r>
              <a:rPr lang="en-US" sz="2800" dirty="0"/>
              <a:t>Reduction in manuscript submissions may be only one aspect in the spectrum of problems</a:t>
            </a:r>
          </a:p>
          <a:p>
            <a:pPr lvl="1"/>
            <a:r>
              <a:rPr lang="en-US" sz="2400" dirty="0"/>
              <a:t>Conducting less research</a:t>
            </a:r>
          </a:p>
          <a:p>
            <a:pPr lvl="1"/>
            <a:r>
              <a:rPr lang="en-US" sz="2400" dirty="0"/>
              <a:t>Participating / managing fewer clinical trials</a:t>
            </a:r>
          </a:p>
          <a:p>
            <a:pPr lvl="1"/>
            <a:r>
              <a:rPr lang="en-US" sz="2400" dirty="0"/>
              <a:t>Engaging in fewer local regional or national committees / societies</a:t>
            </a:r>
          </a:p>
          <a:p>
            <a:pPr marL="285750" indent="-285750">
              <a:buFontTx/>
              <a:buChar char="-"/>
            </a:pPr>
            <a:endParaRPr lang="en-US" sz="1800" dirty="0"/>
          </a:p>
          <a:p>
            <a:pPr marL="0" indent="0">
              <a:buNone/>
            </a:pPr>
            <a:r>
              <a:rPr lang="en-US" sz="2800" dirty="0"/>
              <a:t>Higher burden of domestic responsibilities (gendered expectations)</a:t>
            </a:r>
          </a:p>
          <a:p>
            <a:pPr lvl="1"/>
            <a:r>
              <a:rPr lang="en-US" sz="2400" dirty="0"/>
              <a:t>Disproportionate impact on mothers with young children</a:t>
            </a:r>
          </a:p>
          <a:p>
            <a:pPr lvl="1"/>
            <a:r>
              <a:rPr lang="en-US" sz="2400" dirty="0"/>
              <a:t>Challenges with telemedicine, educational talks, trainee conferences</a:t>
            </a:r>
          </a:p>
          <a:p>
            <a:pPr marL="0" indent="0">
              <a:buNone/>
            </a:pPr>
            <a:endParaRPr lang="en-US" sz="1800" dirty="0"/>
          </a:p>
          <a:p>
            <a:pPr marL="0" indent="0">
              <a:buNone/>
            </a:pPr>
            <a:r>
              <a:rPr lang="en-US" sz="2800" dirty="0"/>
              <a:t>Virtual meetings (early morning, late evening)</a:t>
            </a:r>
          </a:p>
          <a:p>
            <a:pPr lvl="1"/>
            <a:r>
              <a:rPr lang="en-US" sz="2400" dirty="0"/>
              <a:t>Challenges with work / life boundaries</a:t>
            </a:r>
          </a:p>
          <a:p>
            <a:pPr marL="0" indent="0">
              <a:buNone/>
            </a:pPr>
            <a:endParaRPr lang="en-US" dirty="0"/>
          </a:p>
        </p:txBody>
      </p:sp>
      <p:sp>
        <p:nvSpPr>
          <p:cNvPr id="14" name="Text Placeholder 6"/>
          <p:cNvSpPr txBox="1">
            <a:spLocks/>
          </p:cNvSpPr>
          <p:nvPr/>
        </p:nvSpPr>
        <p:spPr>
          <a:xfrm>
            <a:off x="535226" y="1168565"/>
            <a:ext cx="9874249" cy="3871912"/>
          </a:xfrm>
          <a:prstGeom prst="rect">
            <a:avLst/>
          </a:prstGeom>
        </p:spPr>
        <p:txBody>
          <a:bodyPr vert="horz"/>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542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7818020" cy="514350"/>
          </a:xfrm>
        </p:spPr>
        <p:txBody>
          <a:bodyPr/>
          <a:lstStyle/>
          <a:p>
            <a:r>
              <a:rPr lang="en-US" sz="3400" b="1" dirty="0">
                <a:solidFill>
                  <a:srgbClr val="000066"/>
                </a:solidFill>
              </a:rPr>
              <a:t>Causes, Effects, Solutions…</a:t>
            </a:r>
          </a:p>
        </p:txBody>
      </p:sp>
      <p:sp>
        <p:nvSpPr>
          <p:cNvPr id="11" name="Text Placeholder 10"/>
          <p:cNvSpPr>
            <a:spLocks noGrp="1"/>
          </p:cNvSpPr>
          <p:nvPr>
            <p:ph type="body" sz="quarter" idx="12"/>
          </p:nvPr>
        </p:nvSpPr>
        <p:spPr>
          <a:xfrm>
            <a:off x="535227" y="1011955"/>
            <a:ext cx="11117195" cy="4940300"/>
          </a:xfrm>
        </p:spPr>
        <p:txBody>
          <a:bodyPr/>
          <a:lstStyle/>
          <a:p>
            <a:pPr marL="0" indent="0">
              <a:buNone/>
            </a:pPr>
            <a:r>
              <a:rPr lang="en-US" sz="2800" b="1" dirty="0"/>
              <a:t>Publishing / Societies</a:t>
            </a:r>
          </a:p>
          <a:p>
            <a:r>
              <a:rPr lang="en-US" dirty="0"/>
              <a:t>Aggressive approach to incorporate diversity</a:t>
            </a:r>
          </a:p>
          <a:p>
            <a:pPr lvl="1"/>
            <a:r>
              <a:rPr lang="en-US" sz="2000" dirty="0"/>
              <a:t>Editorial boards, invited speakers, panelists etc.</a:t>
            </a:r>
          </a:p>
          <a:p>
            <a:r>
              <a:rPr lang="en-US" dirty="0"/>
              <a:t>Explicit commitments by journal with measurable metrics and timeline</a:t>
            </a:r>
          </a:p>
          <a:p>
            <a:pPr marL="0" indent="0">
              <a:buNone/>
            </a:pPr>
            <a:endParaRPr lang="en-US" sz="1200" dirty="0"/>
          </a:p>
          <a:p>
            <a:pPr marL="0" indent="0">
              <a:buNone/>
            </a:pPr>
            <a:r>
              <a:rPr lang="en-US" sz="2800" b="1" dirty="0"/>
              <a:t>Institutions</a:t>
            </a:r>
          </a:p>
          <a:p>
            <a:r>
              <a:rPr lang="en-US" dirty="0"/>
              <a:t>Transparency and consistent criterion-based process for recruitment, promotions and compensation</a:t>
            </a:r>
          </a:p>
          <a:p>
            <a:r>
              <a:rPr lang="en-US" dirty="0"/>
              <a:t>Strong mentorship and sponsorship programs</a:t>
            </a:r>
          </a:p>
          <a:p>
            <a:r>
              <a:rPr lang="en-US" dirty="0"/>
              <a:t>Institutional programs for women advancement</a:t>
            </a:r>
          </a:p>
          <a:p>
            <a:pPr marL="0" indent="0">
              <a:buNone/>
            </a:pPr>
            <a:endParaRPr lang="en-US" sz="1200" dirty="0"/>
          </a:p>
          <a:p>
            <a:pPr marL="0" indent="0">
              <a:buNone/>
            </a:pPr>
            <a:r>
              <a:rPr lang="en-US" b="1" dirty="0"/>
              <a:t>Unconscious bias training</a:t>
            </a:r>
          </a:p>
        </p:txBody>
      </p:sp>
      <p:pic>
        <p:nvPicPr>
          <p:cNvPr id="4" name="Picture 3"/>
          <p:cNvPicPr>
            <a:picLocks noChangeAspect="1"/>
          </p:cNvPicPr>
          <p:nvPr/>
        </p:nvPicPr>
        <p:blipFill>
          <a:blip r:embed="rId3"/>
          <a:stretch>
            <a:fillRect/>
          </a:stretch>
        </p:blipFill>
        <p:spPr>
          <a:xfrm>
            <a:off x="5081229" y="1619380"/>
            <a:ext cx="6817771" cy="756960"/>
          </a:xfrm>
          <a:prstGeom prst="rect">
            <a:avLst/>
          </a:prstGeom>
        </p:spPr>
      </p:pic>
      <p:sp>
        <p:nvSpPr>
          <p:cNvPr id="3" name="TextBox 2"/>
          <p:cNvSpPr txBox="1"/>
          <p:nvPr/>
        </p:nvSpPr>
        <p:spPr>
          <a:xfrm flipH="1">
            <a:off x="5153988" y="2406988"/>
            <a:ext cx="6672252" cy="1015663"/>
          </a:xfrm>
          <a:prstGeom prst="rect">
            <a:avLst/>
          </a:prstGeom>
          <a:solidFill>
            <a:schemeClr val="bg1"/>
          </a:solidFill>
        </p:spPr>
        <p:txBody>
          <a:bodyPr wrap="square" rtlCol="0">
            <a:spAutoFit/>
          </a:bodyPr>
          <a:lstStyle/>
          <a:p>
            <a:r>
              <a:rPr lang="en-US" sz="2000" dirty="0">
                <a:solidFill>
                  <a:srgbClr val="011C3B"/>
                </a:solidFill>
                <a:latin typeface="+mj-lt"/>
              </a:rPr>
              <a:t>The Lancet is committed to no all-male panels (“</a:t>
            </a:r>
            <a:r>
              <a:rPr lang="en-US" sz="2000" dirty="0" err="1">
                <a:solidFill>
                  <a:srgbClr val="011C3B"/>
                </a:solidFill>
                <a:latin typeface="+mj-lt"/>
              </a:rPr>
              <a:t>manels</a:t>
            </a:r>
            <a:r>
              <a:rPr lang="en-US" sz="2000" dirty="0">
                <a:solidFill>
                  <a:srgbClr val="011C3B"/>
                </a:solidFill>
                <a:latin typeface="+mj-lt"/>
              </a:rPr>
              <a:t>”) For events that we organize or plan, we aim for at least 50% female speakers.</a:t>
            </a:r>
          </a:p>
        </p:txBody>
      </p:sp>
      <p:grpSp>
        <p:nvGrpSpPr>
          <p:cNvPr id="8" name="Group 7"/>
          <p:cNvGrpSpPr/>
          <p:nvPr/>
        </p:nvGrpSpPr>
        <p:grpSpPr>
          <a:xfrm>
            <a:off x="7305804" y="513615"/>
            <a:ext cx="3947904" cy="2968490"/>
            <a:chOff x="6915386" y="351728"/>
            <a:chExt cx="3947904" cy="2968490"/>
          </a:xfrm>
        </p:grpSpPr>
        <p:pic>
          <p:nvPicPr>
            <p:cNvPr id="6" name="Picture 5"/>
            <p:cNvPicPr>
              <a:picLocks noChangeAspect="1"/>
            </p:cNvPicPr>
            <p:nvPr/>
          </p:nvPicPr>
          <p:blipFill>
            <a:blip r:embed="rId4"/>
            <a:stretch>
              <a:fillRect/>
            </a:stretch>
          </p:blipFill>
          <p:spPr>
            <a:xfrm>
              <a:off x="6915386" y="351728"/>
              <a:ext cx="3947904" cy="1388816"/>
            </a:xfrm>
            <a:prstGeom prst="rect">
              <a:avLst/>
            </a:prstGeom>
          </p:spPr>
        </p:pic>
        <p:sp>
          <p:nvSpPr>
            <p:cNvPr id="7" name="TextBox 6"/>
            <p:cNvSpPr txBox="1"/>
            <p:nvPr/>
          </p:nvSpPr>
          <p:spPr>
            <a:xfrm>
              <a:off x="6915386" y="1842890"/>
              <a:ext cx="3947904" cy="1477328"/>
            </a:xfrm>
            <a:prstGeom prst="rect">
              <a:avLst/>
            </a:prstGeom>
            <a:solidFill>
              <a:schemeClr val="bg1">
                <a:lumMod val="95000"/>
              </a:schemeClr>
            </a:solidFill>
          </p:spPr>
          <p:txBody>
            <a:bodyPr wrap="square" rtlCol="0">
              <a:spAutoFit/>
            </a:bodyPr>
            <a:lstStyle/>
            <a:p>
              <a:pPr algn="just"/>
              <a:r>
                <a:rPr lang="en-US" dirty="0">
                  <a:latin typeface="+mn-lt"/>
                </a:rPr>
                <a:t>A Penn program with a mission to improve the recruitment, retention &amp; advancement of women faculty + promote education &amp; research in women’s health &amp; leadership</a:t>
              </a:r>
            </a:p>
          </p:txBody>
        </p:sp>
      </p:grpSp>
    </p:spTree>
    <p:extLst>
      <p:ext uri="{BB962C8B-B14F-4D97-AF65-F5344CB8AC3E}">
        <p14:creationId xmlns:p14="http://schemas.microsoft.com/office/powerpoint/2010/main" val="23689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8"/>
                                        </p:tgtEl>
                                      </p:cBhvr>
                                    </p:animEffect>
                                    <p:anim calcmode="lin" valueType="num">
                                      <p:cBhvr>
                                        <p:cTn id="47" dur="1000"/>
                                        <p:tgtEl>
                                          <p:spTgt spid="8"/>
                                        </p:tgtEl>
                                        <p:attrNameLst>
                                          <p:attrName>ppt_x</p:attrName>
                                        </p:attrNameLst>
                                      </p:cBhvr>
                                      <p:tavLst>
                                        <p:tav tm="0">
                                          <p:val>
                                            <p:strVal val="ppt_x"/>
                                          </p:val>
                                        </p:tav>
                                        <p:tav tm="100000">
                                          <p:val>
                                            <p:strVal val="ppt_x"/>
                                          </p:val>
                                        </p:tav>
                                      </p:tavLst>
                                    </p:anim>
                                    <p:anim calcmode="lin" valueType="num">
                                      <p:cBhvr>
                                        <p:cTn id="48" dur="1000"/>
                                        <p:tgtEl>
                                          <p:spTgt spid="8"/>
                                        </p:tgtEl>
                                        <p:attrNameLst>
                                          <p:attrName>ppt_y</p:attrName>
                                        </p:attrNameLst>
                                      </p:cBhvr>
                                      <p:tavLst>
                                        <p:tav tm="0">
                                          <p:val>
                                            <p:strVal val="ppt_y"/>
                                          </p:val>
                                        </p:tav>
                                        <p:tav tm="100000">
                                          <p:val>
                                            <p:strVal val="ppt_y+.1"/>
                                          </p:val>
                                        </p:tav>
                                      </p:tavLst>
                                    </p:anim>
                                    <p:set>
                                      <p:cBhvr>
                                        <p:cTn id="49" dur="1" fill="hold">
                                          <p:stCondLst>
                                            <p:cond delay="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7818020" cy="514350"/>
          </a:xfrm>
        </p:spPr>
        <p:txBody>
          <a:bodyPr/>
          <a:lstStyle/>
          <a:p>
            <a:r>
              <a:rPr lang="en-US" sz="3400" b="1" dirty="0">
                <a:solidFill>
                  <a:srgbClr val="000066"/>
                </a:solidFill>
              </a:rPr>
              <a:t>Causes, Effects, Solutions…</a:t>
            </a:r>
          </a:p>
        </p:txBody>
      </p:sp>
      <p:sp>
        <p:nvSpPr>
          <p:cNvPr id="11" name="Text Placeholder 10"/>
          <p:cNvSpPr>
            <a:spLocks noGrp="1"/>
          </p:cNvSpPr>
          <p:nvPr>
            <p:ph type="body" sz="quarter" idx="12"/>
          </p:nvPr>
        </p:nvSpPr>
        <p:spPr>
          <a:xfrm>
            <a:off x="535227" y="965772"/>
            <a:ext cx="11117195" cy="4890499"/>
          </a:xfrm>
        </p:spPr>
        <p:txBody>
          <a:bodyPr/>
          <a:lstStyle/>
          <a:p>
            <a:pPr marL="0" indent="0">
              <a:buNone/>
            </a:pPr>
            <a:r>
              <a:rPr lang="en-US" sz="2800" b="1" dirty="0"/>
              <a:t>Policies to improve work-life integration</a:t>
            </a:r>
          </a:p>
          <a:p>
            <a:r>
              <a:rPr lang="en-US" dirty="0"/>
              <a:t>Maternity / paternity leave</a:t>
            </a:r>
          </a:p>
          <a:p>
            <a:r>
              <a:rPr lang="en-US" dirty="0"/>
              <a:t>Childcare</a:t>
            </a:r>
          </a:p>
          <a:p>
            <a:r>
              <a:rPr lang="en-US" dirty="0"/>
              <a:t>Time banking</a:t>
            </a:r>
          </a:p>
          <a:p>
            <a:r>
              <a:rPr lang="en-US" dirty="0"/>
              <a:t>Reexamine strategies adopted during the pandemic</a:t>
            </a:r>
          </a:p>
          <a:p>
            <a:pPr marL="0" indent="0">
              <a:buNone/>
            </a:pPr>
            <a:endParaRPr lang="en-US" sz="1200" b="1" dirty="0"/>
          </a:p>
          <a:p>
            <a:pPr marL="0" indent="0">
              <a:buNone/>
            </a:pPr>
            <a:r>
              <a:rPr lang="en-US" sz="2800" b="1" dirty="0"/>
              <a:t>Trainees</a:t>
            </a:r>
          </a:p>
          <a:p>
            <a:pPr marL="0" indent="0">
              <a:buNone/>
            </a:pPr>
            <a:endParaRPr lang="en-US" sz="1200" b="1" dirty="0"/>
          </a:p>
          <a:p>
            <a:pPr marL="0" indent="0">
              <a:buNone/>
            </a:pPr>
            <a:r>
              <a:rPr lang="en-US" sz="2800" b="1" dirty="0"/>
              <a:t>Social Media</a:t>
            </a:r>
          </a:p>
          <a:p>
            <a:r>
              <a:rPr lang="en-US" dirty="0"/>
              <a:t>Support groups</a:t>
            </a:r>
          </a:p>
          <a:p>
            <a:r>
              <a:rPr lang="en-US" dirty="0"/>
              <a:t>Collaborations</a:t>
            </a:r>
          </a:p>
          <a:p>
            <a:r>
              <a:rPr lang="en-US" dirty="0"/>
              <a:t>Promotion of research</a:t>
            </a:r>
          </a:p>
        </p:txBody>
      </p:sp>
      <p:pic>
        <p:nvPicPr>
          <p:cNvPr id="5" name="Picture 4"/>
          <p:cNvPicPr>
            <a:picLocks noChangeAspect="1"/>
          </p:cNvPicPr>
          <p:nvPr/>
        </p:nvPicPr>
        <p:blipFill>
          <a:blip r:embed="rId3"/>
          <a:stretch>
            <a:fillRect/>
          </a:stretch>
        </p:blipFill>
        <p:spPr>
          <a:xfrm>
            <a:off x="6713496" y="1562230"/>
            <a:ext cx="5381564" cy="795130"/>
          </a:xfrm>
          <a:prstGeom prst="rect">
            <a:avLst/>
          </a:prstGeom>
        </p:spPr>
      </p:pic>
      <p:pic>
        <p:nvPicPr>
          <p:cNvPr id="9" name="Picture 8"/>
          <p:cNvPicPr>
            <a:picLocks noChangeAspect="1"/>
          </p:cNvPicPr>
          <p:nvPr/>
        </p:nvPicPr>
        <p:blipFill>
          <a:blip r:embed="rId4"/>
          <a:stretch>
            <a:fillRect/>
          </a:stretch>
        </p:blipFill>
        <p:spPr>
          <a:xfrm>
            <a:off x="10239059" y="4982484"/>
            <a:ext cx="1634682" cy="914400"/>
          </a:xfrm>
          <a:prstGeom prst="rect">
            <a:avLst/>
          </a:prstGeom>
        </p:spPr>
      </p:pic>
      <p:pic>
        <p:nvPicPr>
          <p:cNvPr id="10" name="Picture 9"/>
          <p:cNvPicPr>
            <a:picLocks noChangeAspect="1"/>
          </p:cNvPicPr>
          <p:nvPr/>
        </p:nvPicPr>
        <p:blipFill>
          <a:blip r:embed="rId5"/>
          <a:stretch>
            <a:fillRect/>
          </a:stretch>
        </p:blipFill>
        <p:spPr>
          <a:xfrm>
            <a:off x="8501200" y="4525284"/>
            <a:ext cx="1371600" cy="1371600"/>
          </a:xfrm>
          <a:prstGeom prst="rect">
            <a:avLst/>
          </a:prstGeom>
        </p:spPr>
      </p:pic>
    </p:spTree>
    <p:extLst>
      <p:ext uri="{BB962C8B-B14F-4D97-AF65-F5344CB8AC3E}">
        <p14:creationId xmlns:p14="http://schemas.microsoft.com/office/powerpoint/2010/main" val="8294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756" y="5731638"/>
            <a:ext cx="2831224" cy="338554"/>
          </a:xfrm>
          <a:prstGeom prst="rect">
            <a:avLst/>
          </a:prstGeom>
          <a:noFill/>
        </p:spPr>
        <p:txBody>
          <a:bodyPr wrap="none" rtlCol="0">
            <a:spAutoFit/>
          </a:bodyPr>
          <a:lstStyle/>
          <a:p>
            <a:r>
              <a:rPr lang="en-US" sz="1600" b="1" dirty="0">
                <a:latin typeface="+mn-lt"/>
              </a:rPr>
              <a:t>https://advance.umich.edu/</a:t>
            </a:r>
          </a:p>
        </p:txBody>
      </p:sp>
      <p:sp>
        <p:nvSpPr>
          <p:cNvPr id="10" name="Title 1">
            <a:extLst>
              <a:ext uri="{FF2B5EF4-FFF2-40B4-BE49-F238E27FC236}">
                <a16:creationId xmlns:a16="http://schemas.microsoft.com/office/drawing/2014/main" id="{F8E2F241-543A-4CA6-9D76-2138AE9900B0}"/>
              </a:ext>
            </a:extLst>
          </p:cNvPr>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Institutional Efforts – Advance Program</a:t>
            </a:r>
          </a:p>
        </p:txBody>
      </p:sp>
      <p:pic>
        <p:nvPicPr>
          <p:cNvPr id="4" name="Picture 3">
            <a:extLst>
              <a:ext uri="{FF2B5EF4-FFF2-40B4-BE49-F238E27FC236}">
                <a16:creationId xmlns:a16="http://schemas.microsoft.com/office/drawing/2014/main" id="{C59B2F94-834A-420D-B8E4-1A8916DE90FB}"/>
              </a:ext>
            </a:extLst>
          </p:cNvPr>
          <p:cNvPicPr>
            <a:picLocks noChangeAspect="1"/>
          </p:cNvPicPr>
          <p:nvPr/>
        </p:nvPicPr>
        <p:blipFill>
          <a:blip r:embed="rId3"/>
          <a:stretch>
            <a:fillRect/>
          </a:stretch>
        </p:blipFill>
        <p:spPr>
          <a:xfrm>
            <a:off x="910831" y="833627"/>
            <a:ext cx="4411630" cy="2560320"/>
          </a:xfrm>
          <a:prstGeom prst="rect">
            <a:avLst/>
          </a:prstGeom>
        </p:spPr>
      </p:pic>
      <p:pic>
        <p:nvPicPr>
          <p:cNvPr id="6" name="Picture 5">
            <a:extLst>
              <a:ext uri="{FF2B5EF4-FFF2-40B4-BE49-F238E27FC236}">
                <a16:creationId xmlns:a16="http://schemas.microsoft.com/office/drawing/2014/main" id="{A16FA529-5EF1-4109-B553-B3A08361607B}"/>
              </a:ext>
            </a:extLst>
          </p:cNvPr>
          <p:cNvPicPr>
            <a:picLocks noChangeAspect="1"/>
          </p:cNvPicPr>
          <p:nvPr/>
        </p:nvPicPr>
        <p:blipFill rotWithShape="1">
          <a:blip r:embed="rId4"/>
          <a:srcRect r="2190"/>
          <a:stretch/>
        </p:blipFill>
        <p:spPr>
          <a:xfrm>
            <a:off x="2823384" y="3488930"/>
            <a:ext cx="4411630" cy="2560320"/>
          </a:xfrm>
          <a:prstGeom prst="rect">
            <a:avLst/>
          </a:prstGeom>
        </p:spPr>
      </p:pic>
      <p:pic>
        <p:nvPicPr>
          <p:cNvPr id="8" name="Picture 7">
            <a:extLst>
              <a:ext uri="{FF2B5EF4-FFF2-40B4-BE49-F238E27FC236}">
                <a16:creationId xmlns:a16="http://schemas.microsoft.com/office/drawing/2014/main" id="{3A75F386-186D-4A6C-8E3F-B890759B76AE}"/>
              </a:ext>
            </a:extLst>
          </p:cNvPr>
          <p:cNvPicPr>
            <a:picLocks noChangeAspect="1"/>
          </p:cNvPicPr>
          <p:nvPr/>
        </p:nvPicPr>
        <p:blipFill rotWithShape="1">
          <a:blip r:embed="rId5"/>
          <a:srcRect r="1581"/>
          <a:stretch/>
        </p:blipFill>
        <p:spPr>
          <a:xfrm>
            <a:off x="5439941" y="833626"/>
            <a:ext cx="4463000" cy="2560320"/>
          </a:xfrm>
          <a:prstGeom prst="rect">
            <a:avLst/>
          </a:prstGeom>
        </p:spPr>
      </p:pic>
      <p:pic>
        <p:nvPicPr>
          <p:cNvPr id="18" name="Picture 17">
            <a:extLst>
              <a:ext uri="{FF2B5EF4-FFF2-40B4-BE49-F238E27FC236}">
                <a16:creationId xmlns:a16="http://schemas.microsoft.com/office/drawing/2014/main" id="{56A0C3FB-7E86-4719-BF9C-1D701BAF8AC9}"/>
              </a:ext>
            </a:extLst>
          </p:cNvPr>
          <p:cNvPicPr>
            <a:picLocks noChangeAspect="1"/>
          </p:cNvPicPr>
          <p:nvPr/>
        </p:nvPicPr>
        <p:blipFill rotWithShape="1">
          <a:blip r:embed="rId6"/>
          <a:srcRect r="2882"/>
          <a:stretch/>
        </p:blipFill>
        <p:spPr>
          <a:xfrm>
            <a:off x="7348330" y="3488930"/>
            <a:ext cx="4724399" cy="2560320"/>
          </a:xfrm>
          <a:prstGeom prst="rect">
            <a:avLst/>
          </a:prstGeom>
        </p:spPr>
      </p:pic>
    </p:spTree>
    <p:extLst>
      <p:ext uri="{BB962C8B-B14F-4D97-AF65-F5344CB8AC3E}">
        <p14:creationId xmlns:p14="http://schemas.microsoft.com/office/powerpoint/2010/main" val="425213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274840" y="5758142"/>
            <a:ext cx="2831224" cy="338554"/>
          </a:xfrm>
          <a:prstGeom prst="rect">
            <a:avLst/>
          </a:prstGeom>
          <a:noFill/>
        </p:spPr>
        <p:txBody>
          <a:bodyPr wrap="none" rtlCol="0">
            <a:spAutoFit/>
          </a:bodyPr>
          <a:lstStyle/>
          <a:p>
            <a:r>
              <a:rPr lang="en-US" sz="1600" b="1" dirty="0">
                <a:latin typeface="+mn-lt"/>
              </a:rPr>
              <a:t>https://advance.umich.edu/</a:t>
            </a:r>
          </a:p>
        </p:txBody>
      </p:sp>
      <p:sp>
        <p:nvSpPr>
          <p:cNvPr id="17" name="TextBox 16"/>
          <p:cNvSpPr txBox="1"/>
          <p:nvPr/>
        </p:nvSpPr>
        <p:spPr>
          <a:xfrm>
            <a:off x="7937347" y="1373181"/>
            <a:ext cx="4125624" cy="4282583"/>
          </a:xfrm>
          <a:prstGeom prst="rect">
            <a:avLst/>
          </a:prstGeom>
          <a:noFill/>
        </p:spPr>
        <p:txBody>
          <a:bodyPr wrap="square" rtlCol="0">
            <a:spAutoFit/>
          </a:bodyPr>
          <a:lstStyle/>
          <a:p>
            <a:pPr>
              <a:lnSpc>
                <a:spcPct val="150000"/>
              </a:lnSpc>
            </a:pPr>
            <a:r>
              <a:rPr lang="en-US" sz="2400" b="1" dirty="0">
                <a:latin typeface="+mn-lt"/>
              </a:rPr>
              <a:t>Future projects</a:t>
            </a:r>
          </a:p>
          <a:p>
            <a:pPr marL="342900" indent="-342900">
              <a:lnSpc>
                <a:spcPct val="150000"/>
              </a:lnSpc>
              <a:buFont typeface="Arial" panose="020B0604020202020204" pitchFamily="34" charset="0"/>
              <a:buChar char="•"/>
            </a:pPr>
            <a:r>
              <a:rPr lang="en-US" sz="2000" dirty="0">
                <a:latin typeface="+mn-lt"/>
              </a:rPr>
              <a:t>Promotion process</a:t>
            </a:r>
          </a:p>
          <a:p>
            <a:pPr marL="342900" indent="-342900">
              <a:lnSpc>
                <a:spcPct val="150000"/>
              </a:lnSpc>
              <a:buFont typeface="Arial" panose="020B0604020202020204" pitchFamily="34" charset="0"/>
              <a:buChar char="•"/>
            </a:pPr>
            <a:r>
              <a:rPr lang="en-US" sz="2000" dirty="0">
                <a:latin typeface="+mn-lt"/>
              </a:rPr>
              <a:t>Endowed chairs</a:t>
            </a:r>
          </a:p>
          <a:p>
            <a:pPr marL="342900" indent="-342900">
              <a:lnSpc>
                <a:spcPct val="150000"/>
              </a:lnSpc>
              <a:buFont typeface="Arial" panose="020B0604020202020204" pitchFamily="34" charset="0"/>
              <a:buChar char="•"/>
            </a:pPr>
            <a:r>
              <a:rPr lang="en-US" sz="2000" dirty="0">
                <a:latin typeface="+mn-lt"/>
              </a:rPr>
              <a:t>Recruitment</a:t>
            </a:r>
          </a:p>
          <a:p>
            <a:pPr marL="342900" indent="-342900">
              <a:lnSpc>
                <a:spcPct val="150000"/>
              </a:lnSpc>
              <a:buFont typeface="Arial" panose="020B0604020202020204" pitchFamily="34" charset="0"/>
              <a:buChar char="•"/>
            </a:pPr>
            <a:r>
              <a:rPr lang="en-US" sz="2000" dirty="0">
                <a:latin typeface="+mn-lt"/>
              </a:rPr>
              <a:t>Disparities in spousal recruitment</a:t>
            </a:r>
          </a:p>
          <a:p>
            <a:pPr marL="342900" indent="-342900">
              <a:lnSpc>
                <a:spcPct val="150000"/>
              </a:lnSpc>
              <a:buFont typeface="Arial" panose="020B0604020202020204" pitchFamily="34" charset="0"/>
              <a:buChar char="•"/>
            </a:pPr>
            <a:r>
              <a:rPr lang="en-US" sz="2000" dirty="0">
                <a:latin typeface="+mn-lt"/>
              </a:rPr>
              <a:t>Interventions</a:t>
            </a:r>
          </a:p>
          <a:p>
            <a:pPr marL="800100" lvl="1" indent="-342900">
              <a:lnSpc>
                <a:spcPct val="150000"/>
              </a:lnSpc>
              <a:buFont typeface="Arial" panose="020B0604020202020204" pitchFamily="34" charset="0"/>
              <a:buChar char="•"/>
            </a:pPr>
            <a:r>
              <a:rPr lang="en-US" sz="2000" dirty="0">
                <a:latin typeface="+mn-lt"/>
              </a:rPr>
              <a:t>Mentorship</a:t>
            </a:r>
          </a:p>
          <a:p>
            <a:pPr marL="800100" lvl="1" indent="-342900">
              <a:lnSpc>
                <a:spcPct val="150000"/>
              </a:lnSpc>
              <a:buFont typeface="Arial" panose="020B0604020202020204" pitchFamily="34" charset="0"/>
              <a:buChar char="•"/>
            </a:pPr>
            <a:r>
              <a:rPr lang="en-US" sz="2000" dirty="0">
                <a:latin typeface="+mn-lt"/>
              </a:rPr>
              <a:t>Sponsorship</a:t>
            </a:r>
          </a:p>
        </p:txBody>
      </p:sp>
      <p:sp>
        <p:nvSpPr>
          <p:cNvPr id="10" name="Title 1">
            <a:extLst>
              <a:ext uri="{FF2B5EF4-FFF2-40B4-BE49-F238E27FC236}">
                <a16:creationId xmlns:a16="http://schemas.microsoft.com/office/drawing/2014/main" id="{F8E2F241-543A-4CA6-9D76-2138AE9900B0}"/>
              </a:ext>
            </a:extLst>
          </p:cNvPr>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Institutional Efforts – Advance Program</a:t>
            </a:r>
          </a:p>
        </p:txBody>
      </p:sp>
      <p:pic>
        <p:nvPicPr>
          <p:cNvPr id="7" name="Picture 6">
            <a:extLst>
              <a:ext uri="{FF2B5EF4-FFF2-40B4-BE49-F238E27FC236}">
                <a16:creationId xmlns:a16="http://schemas.microsoft.com/office/drawing/2014/main" id="{E12176BF-614D-4BA8-8AA3-1EEB7328F842}"/>
              </a:ext>
            </a:extLst>
          </p:cNvPr>
          <p:cNvPicPr>
            <a:picLocks noChangeAspect="1"/>
          </p:cNvPicPr>
          <p:nvPr/>
        </p:nvPicPr>
        <p:blipFill>
          <a:blip r:embed="rId3"/>
          <a:stretch>
            <a:fillRect/>
          </a:stretch>
        </p:blipFill>
        <p:spPr>
          <a:xfrm>
            <a:off x="225288" y="1143000"/>
            <a:ext cx="3693111" cy="4572000"/>
          </a:xfrm>
          <a:prstGeom prst="rect">
            <a:avLst/>
          </a:prstGeom>
        </p:spPr>
      </p:pic>
      <p:pic>
        <p:nvPicPr>
          <p:cNvPr id="12" name="Picture 11">
            <a:extLst>
              <a:ext uri="{FF2B5EF4-FFF2-40B4-BE49-F238E27FC236}">
                <a16:creationId xmlns:a16="http://schemas.microsoft.com/office/drawing/2014/main" id="{92DF559B-0D4A-4429-8B7B-A299C56D6851}"/>
              </a:ext>
            </a:extLst>
          </p:cNvPr>
          <p:cNvPicPr>
            <a:picLocks noChangeAspect="1"/>
          </p:cNvPicPr>
          <p:nvPr/>
        </p:nvPicPr>
        <p:blipFill>
          <a:blip r:embed="rId4"/>
          <a:stretch>
            <a:fillRect/>
          </a:stretch>
        </p:blipFill>
        <p:spPr>
          <a:xfrm>
            <a:off x="4205439" y="914400"/>
            <a:ext cx="3566808" cy="5029200"/>
          </a:xfrm>
          <a:prstGeom prst="rect">
            <a:avLst/>
          </a:prstGeom>
        </p:spPr>
      </p:pic>
    </p:spTree>
    <p:extLst>
      <p:ext uri="{BB962C8B-B14F-4D97-AF65-F5344CB8AC3E}">
        <p14:creationId xmlns:p14="http://schemas.microsoft.com/office/powerpoint/2010/main" val="20462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Institutional Efforts – Pediatric Cardiology</a:t>
            </a:r>
          </a:p>
        </p:txBody>
      </p:sp>
      <p:pic>
        <p:nvPicPr>
          <p:cNvPr id="3" name="Picture 2" descr="Chart, bar chart&#10;&#10;Description automatically generated">
            <a:extLst>
              <a:ext uri="{FF2B5EF4-FFF2-40B4-BE49-F238E27FC236}">
                <a16:creationId xmlns:a16="http://schemas.microsoft.com/office/drawing/2014/main" id="{E6290FDF-5EA2-4666-B839-59D2505F48EF}"/>
              </a:ext>
            </a:extLst>
          </p:cNvPr>
          <p:cNvPicPr>
            <a:picLocks noChangeAspect="1"/>
          </p:cNvPicPr>
          <p:nvPr/>
        </p:nvPicPr>
        <p:blipFill rotWithShape="1">
          <a:blip r:embed="rId3"/>
          <a:srcRect t="11402" b="53043"/>
          <a:stretch/>
        </p:blipFill>
        <p:spPr>
          <a:xfrm>
            <a:off x="293908" y="1177318"/>
            <a:ext cx="4770095" cy="2194560"/>
          </a:xfrm>
          <a:prstGeom prst="rect">
            <a:avLst/>
          </a:prstGeom>
        </p:spPr>
      </p:pic>
      <p:pic>
        <p:nvPicPr>
          <p:cNvPr id="5" name="Picture 4" descr="Chart, bar chart&#10;&#10;Description automatically generated">
            <a:extLst>
              <a:ext uri="{FF2B5EF4-FFF2-40B4-BE49-F238E27FC236}">
                <a16:creationId xmlns:a16="http://schemas.microsoft.com/office/drawing/2014/main" id="{FEBBC884-00C7-4AD8-9A1D-6343705E7BC6}"/>
              </a:ext>
            </a:extLst>
          </p:cNvPr>
          <p:cNvPicPr>
            <a:picLocks noChangeAspect="1"/>
          </p:cNvPicPr>
          <p:nvPr/>
        </p:nvPicPr>
        <p:blipFill rotWithShape="1">
          <a:blip r:embed="rId3"/>
          <a:srcRect t="60097" b="4348"/>
          <a:stretch/>
        </p:blipFill>
        <p:spPr>
          <a:xfrm>
            <a:off x="293908" y="3820774"/>
            <a:ext cx="4770095" cy="2194560"/>
          </a:xfrm>
          <a:prstGeom prst="rect">
            <a:avLst/>
          </a:prstGeom>
        </p:spPr>
      </p:pic>
      <p:sp>
        <p:nvSpPr>
          <p:cNvPr id="6" name="TextBox 5">
            <a:extLst>
              <a:ext uri="{FF2B5EF4-FFF2-40B4-BE49-F238E27FC236}">
                <a16:creationId xmlns:a16="http://schemas.microsoft.com/office/drawing/2014/main" id="{8C9C189A-82F8-4642-8836-1CD7D28C4BDC}"/>
              </a:ext>
            </a:extLst>
          </p:cNvPr>
          <p:cNvSpPr txBox="1"/>
          <p:nvPr/>
        </p:nvSpPr>
        <p:spPr>
          <a:xfrm>
            <a:off x="168655" y="823940"/>
            <a:ext cx="5020597" cy="338554"/>
          </a:xfrm>
          <a:prstGeom prst="rect">
            <a:avLst/>
          </a:prstGeom>
          <a:noFill/>
        </p:spPr>
        <p:txBody>
          <a:bodyPr wrap="square" rtlCol="0">
            <a:spAutoFit/>
          </a:bodyPr>
          <a:lstStyle/>
          <a:p>
            <a:r>
              <a:rPr lang="en-US" sz="1600" b="1" dirty="0">
                <a:latin typeface="+mj-lt"/>
              </a:rPr>
              <a:t>Representation of Women in Pediatric Cardiology</a:t>
            </a:r>
          </a:p>
        </p:txBody>
      </p:sp>
      <p:sp>
        <p:nvSpPr>
          <p:cNvPr id="16" name="TextBox 15">
            <a:extLst>
              <a:ext uri="{FF2B5EF4-FFF2-40B4-BE49-F238E27FC236}">
                <a16:creationId xmlns:a16="http://schemas.microsoft.com/office/drawing/2014/main" id="{78E60528-9759-42D9-BBB0-FFAA6F65112E}"/>
              </a:ext>
            </a:extLst>
          </p:cNvPr>
          <p:cNvSpPr txBox="1"/>
          <p:nvPr/>
        </p:nvSpPr>
        <p:spPr>
          <a:xfrm>
            <a:off x="618433" y="3486122"/>
            <a:ext cx="4121043" cy="338554"/>
          </a:xfrm>
          <a:prstGeom prst="rect">
            <a:avLst/>
          </a:prstGeom>
          <a:noFill/>
        </p:spPr>
        <p:txBody>
          <a:bodyPr wrap="square" rtlCol="0">
            <a:spAutoFit/>
          </a:bodyPr>
          <a:lstStyle/>
          <a:p>
            <a:r>
              <a:rPr lang="en-US" sz="1600" b="1" dirty="0">
                <a:latin typeface="+mj-lt"/>
              </a:rPr>
              <a:t>URM in Medicine in Pediatric Cardiology</a:t>
            </a:r>
          </a:p>
        </p:txBody>
      </p:sp>
      <p:sp>
        <p:nvSpPr>
          <p:cNvPr id="18" name="TextBox 17">
            <a:extLst>
              <a:ext uri="{FF2B5EF4-FFF2-40B4-BE49-F238E27FC236}">
                <a16:creationId xmlns:a16="http://schemas.microsoft.com/office/drawing/2014/main" id="{6A90979B-760F-415E-AB25-686384603514}"/>
              </a:ext>
            </a:extLst>
          </p:cNvPr>
          <p:cNvSpPr txBox="1"/>
          <p:nvPr/>
        </p:nvSpPr>
        <p:spPr>
          <a:xfrm>
            <a:off x="5526157" y="1097072"/>
            <a:ext cx="6371935" cy="4744312"/>
          </a:xfrm>
          <a:prstGeom prst="rect">
            <a:avLst/>
          </a:prstGeom>
          <a:noFill/>
        </p:spPr>
        <p:txBody>
          <a:bodyPr wrap="square" rtlCol="0">
            <a:spAutoFit/>
          </a:bodyPr>
          <a:lstStyle/>
          <a:p>
            <a:pPr>
              <a:lnSpc>
                <a:spcPct val="150000"/>
              </a:lnSpc>
            </a:pPr>
            <a:r>
              <a:rPr lang="en-US" sz="2400" b="1" dirty="0">
                <a:latin typeface="+mn-lt"/>
              </a:rPr>
              <a:t>National landscape in pediatric cardiology</a:t>
            </a:r>
          </a:p>
          <a:p>
            <a:pPr marL="342900" indent="-342900">
              <a:lnSpc>
                <a:spcPct val="150000"/>
              </a:lnSpc>
              <a:buFont typeface="Arial" panose="020B0604020202020204" pitchFamily="34" charset="0"/>
              <a:buChar char="•"/>
            </a:pPr>
            <a:r>
              <a:rPr lang="en-US" sz="2000" dirty="0">
                <a:latin typeface="+mn-lt"/>
              </a:rPr>
              <a:t>Survey of US academic pediatric cardiology programs</a:t>
            </a:r>
          </a:p>
          <a:p>
            <a:pPr marL="800100" lvl="1" indent="-342900">
              <a:lnSpc>
                <a:spcPct val="150000"/>
              </a:lnSpc>
              <a:buFont typeface="Arial" panose="020B0604020202020204" pitchFamily="34" charset="0"/>
              <a:buChar char="•"/>
            </a:pPr>
            <a:r>
              <a:rPr lang="en-US" sz="2000" dirty="0">
                <a:latin typeface="+mn-lt"/>
              </a:rPr>
              <a:t>Completed survey represents 1575 faculty and 438 fellows</a:t>
            </a:r>
          </a:p>
          <a:p>
            <a:pPr marL="800100" lvl="1" indent="-342900">
              <a:lnSpc>
                <a:spcPct val="150000"/>
              </a:lnSpc>
              <a:buFont typeface="Arial" panose="020B0604020202020204" pitchFamily="34" charset="0"/>
              <a:buChar char="•"/>
            </a:pPr>
            <a:r>
              <a:rPr lang="en-US" sz="2000" dirty="0">
                <a:latin typeface="+mn-lt"/>
              </a:rPr>
              <a:t>“Leaky pipeline” for women in pediatric cardiology and limited presence of URRM overall</a:t>
            </a:r>
          </a:p>
          <a:p>
            <a:pPr marL="800100" lvl="1" indent="-342900">
              <a:lnSpc>
                <a:spcPct val="150000"/>
              </a:lnSpc>
              <a:buFont typeface="Arial" panose="020B0604020202020204" pitchFamily="34" charset="0"/>
              <a:buChar char="•"/>
            </a:pPr>
            <a:r>
              <a:rPr lang="en-US" sz="2000" dirty="0">
                <a:latin typeface="+mn-lt"/>
              </a:rPr>
              <a:t>Next steps – focus groups with national representation</a:t>
            </a:r>
          </a:p>
        </p:txBody>
      </p:sp>
    </p:spTree>
    <p:extLst>
      <p:ext uri="{BB962C8B-B14F-4D97-AF65-F5344CB8AC3E}">
        <p14:creationId xmlns:p14="http://schemas.microsoft.com/office/powerpoint/2010/main" val="322457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Institutional Efforts – Congenital Heart Surgery</a:t>
            </a:r>
          </a:p>
        </p:txBody>
      </p:sp>
      <p:pic>
        <p:nvPicPr>
          <p:cNvPr id="4" name="Picture 3">
            <a:extLst>
              <a:ext uri="{FF2B5EF4-FFF2-40B4-BE49-F238E27FC236}">
                <a16:creationId xmlns:a16="http://schemas.microsoft.com/office/drawing/2014/main" id="{980F1E27-F0E4-4035-AE8E-A6188DC07346}"/>
              </a:ext>
            </a:extLst>
          </p:cNvPr>
          <p:cNvPicPr>
            <a:picLocks noChangeAspect="1"/>
          </p:cNvPicPr>
          <p:nvPr/>
        </p:nvPicPr>
        <p:blipFill>
          <a:blip r:embed="rId3"/>
          <a:stretch>
            <a:fillRect/>
          </a:stretch>
        </p:blipFill>
        <p:spPr>
          <a:xfrm>
            <a:off x="1713148" y="914400"/>
            <a:ext cx="8881589" cy="5029200"/>
          </a:xfrm>
          <a:prstGeom prst="rect">
            <a:avLst/>
          </a:prstGeom>
          <a:ln w="38100">
            <a:solidFill>
              <a:schemeClr val="tx2">
                <a:lumMod val="50000"/>
              </a:schemeClr>
            </a:solidFill>
          </a:ln>
        </p:spPr>
      </p:pic>
    </p:spTree>
    <p:extLst>
      <p:ext uri="{BB962C8B-B14F-4D97-AF65-F5344CB8AC3E}">
        <p14:creationId xmlns:p14="http://schemas.microsoft.com/office/powerpoint/2010/main" val="488712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E2F241-543A-4CA6-9D76-2138AE9900B0}"/>
              </a:ext>
            </a:extLst>
          </p:cNvPr>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Institutional Efforts – General Surgery</a:t>
            </a:r>
          </a:p>
        </p:txBody>
      </p:sp>
      <p:pic>
        <p:nvPicPr>
          <p:cNvPr id="2" name="Picture 1">
            <a:extLst>
              <a:ext uri="{FF2B5EF4-FFF2-40B4-BE49-F238E27FC236}">
                <a16:creationId xmlns:a16="http://schemas.microsoft.com/office/drawing/2014/main" id="{C3592538-8FF3-4D40-B71E-307F46A298F1}"/>
              </a:ext>
            </a:extLst>
          </p:cNvPr>
          <p:cNvPicPr>
            <a:picLocks noChangeAspect="1"/>
          </p:cNvPicPr>
          <p:nvPr/>
        </p:nvPicPr>
        <p:blipFill>
          <a:blip r:embed="rId3"/>
          <a:stretch>
            <a:fillRect/>
          </a:stretch>
        </p:blipFill>
        <p:spPr>
          <a:xfrm>
            <a:off x="520977" y="983976"/>
            <a:ext cx="4156364" cy="4572000"/>
          </a:xfrm>
          <a:prstGeom prst="rect">
            <a:avLst/>
          </a:prstGeom>
        </p:spPr>
      </p:pic>
      <p:pic>
        <p:nvPicPr>
          <p:cNvPr id="3" name="Picture 2">
            <a:extLst>
              <a:ext uri="{FF2B5EF4-FFF2-40B4-BE49-F238E27FC236}">
                <a16:creationId xmlns:a16="http://schemas.microsoft.com/office/drawing/2014/main" id="{432E8EC4-AD4A-48EB-878B-A1C87BF4C486}"/>
              </a:ext>
            </a:extLst>
          </p:cNvPr>
          <p:cNvPicPr>
            <a:picLocks noChangeAspect="1"/>
          </p:cNvPicPr>
          <p:nvPr/>
        </p:nvPicPr>
        <p:blipFill>
          <a:blip r:embed="rId4"/>
          <a:stretch>
            <a:fillRect/>
          </a:stretch>
        </p:blipFill>
        <p:spPr>
          <a:xfrm>
            <a:off x="5416215" y="983976"/>
            <a:ext cx="6337280" cy="4572000"/>
          </a:xfrm>
          <a:prstGeom prst="rect">
            <a:avLst/>
          </a:prstGeom>
        </p:spPr>
      </p:pic>
      <p:sp>
        <p:nvSpPr>
          <p:cNvPr id="8" name="TextBox 7">
            <a:extLst>
              <a:ext uri="{FF2B5EF4-FFF2-40B4-BE49-F238E27FC236}">
                <a16:creationId xmlns:a16="http://schemas.microsoft.com/office/drawing/2014/main" id="{7A6A1B94-3258-4298-A6E4-B920DE3FDCD6}"/>
              </a:ext>
            </a:extLst>
          </p:cNvPr>
          <p:cNvSpPr txBox="1"/>
          <p:nvPr/>
        </p:nvSpPr>
        <p:spPr>
          <a:xfrm>
            <a:off x="5416215" y="5704747"/>
            <a:ext cx="6848062" cy="338554"/>
          </a:xfrm>
          <a:prstGeom prst="rect">
            <a:avLst/>
          </a:prstGeom>
          <a:noFill/>
        </p:spPr>
        <p:txBody>
          <a:bodyPr wrap="square">
            <a:spAutoFit/>
          </a:bodyPr>
          <a:lstStyle/>
          <a:p>
            <a:r>
              <a:rPr lang="en-US" sz="1600" dirty="0">
                <a:latin typeface="+mn-lt"/>
              </a:rPr>
              <a:t>https://medicine.umich.edu/dept/surgery/faculty-resident-life/our-initiatives</a:t>
            </a:r>
          </a:p>
        </p:txBody>
      </p:sp>
    </p:spTree>
    <p:extLst>
      <p:ext uri="{BB962C8B-B14F-4D97-AF65-F5344CB8AC3E}">
        <p14:creationId xmlns:p14="http://schemas.microsoft.com/office/powerpoint/2010/main" val="89335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7818020" cy="514350"/>
          </a:xfrm>
        </p:spPr>
        <p:txBody>
          <a:bodyPr/>
          <a:lstStyle/>
          <a:p>
            <a:r>
              <a:rPr lang="en-US" sz="3400" b="1" dirty="0">
                <a:solidFill>
                  <a:srgbClr val="000066"/>
                </a:solidFill>
              </a:rPr>
              <a:t>Discussion</a:t>
            </a:r>
          </a:p>
        </p:txBody>
      </p:sp>
      <p:sp>
        <p:nvSpPr>
          <p:cNvPr id="7" name="Freeform 6"/>
          <p:cNvSpPr/>
          <p:nvPr/>
        </p:nvSpPr>
        <p:spPr>
          <a:xfrm>
            <a:off x="398798" y="1451772"/>
            <a:ext cx="2286000" cy="603504"/>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olidFill>
            <a:schemeClr val="accent4">
              <a:lumMod val="40000"/>
              <a:lumOff val="60000"/>
              <a:alpha val="9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156" tIns="192156" rIns="192156" bIns="192156" numCol="1" spcCol="1270" anchor="ctr" anchorCtr="0">
            <a:noAutofit/>
          </a:bodyPr>
          <a:lstStyle/>
          <a:p>
            <a:pPr lvl="0" algn="ctr" defTabSz="1511300">
              <a:lnSpc>
                <a:spcPct val="90000"/>
              </a:lnSpc>
              <a:spcBef>
                <a:spcPct val="0"/>
              </a:spcBef>
              <a:spcAft>
                <a:spcPct val="35000"/>
              </a:spcAft>
            </a:pPr>
            <a:r>
              <a:rPr lang="en-US" sz="2200" kern="1200" dirty="0"/>
              <a:t>Gendered Expectation</a:t>
            </a:r>
          </a:p>
        </p:txBody>
      </p:sp>
      <p:sp>
        <p:nvSpPr>
          <p:cNvPr id="8" name="Freeform 7"/>
          <p:cNvSpPr/>
          <p:nvPr/>
        </p:nvSpPr>
        <p:spPr>
          <a:xfrm>
            <a:off x="398798" y="2581955"/>
            <a:ext cx="2286000" cy="603504"/>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olidFill>
            <a:schemeClr val="accent4">
              <a:lumMod val="40000"/>
              <a:lumOff val="60000"/>
              <a:alpha val="9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156" tIns="192156" rIns="192156" bIns="192156" numCol="1" spcCol="1270" anchor="ctr" anchorCtr="0">
            <a:noAutofit/>
          </a:bodyPr>
          <a:lstStyle/>
          <a:p>
            <a:pPr lvl="0" algn="ctr" defTabSz="1511300">
              <a:lnSpc>
                <a:spcPct val="90000"/>
              </a:lnSpc>
              <a:spcBef>
                <a:spcPct val="0"/>
              </a:spcBef>
              <a:spcAft>
                <a:spcPct val="35000"/>
              </a:spcAft>
            </a:pPr>
            <a:r>
              <a:rPr lang="en-US" sz="2200" kern="1200" dirty="0"/>
              <a:t>Unconscious Bias</a:t>
            </a:r>
          </a:p>
        </p:txBody>
      </p:sp>
      <p:sp>
        <p:nvSpPr>
          <p:cNvPr id="9" name="Freeform 8"/>
          <p:cNvSpPr/>
          <p:nvPr/>
        </p:nvSpPr>
        <p:spPr>
          <a:xfrm>
            <a:off x="398797" y="3712138"/>
            <a:ext cx="2286000" cy="603504"/>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olidFill>
            <a:schemeClr val="accent4">
              <a:lumMod val="40000"/>
              <a:lumOff val="60000"/>
              <a:alpha val="9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156" tIns="192156" rIns="192156" bIns="192156" numCol="1" spcCol="1270" anchor="ctr" anchorCtr="0">
            <a:noAutofit/>
          </a:bodyPr>
          <a:lstStyle/>
          <a:p>
            <a:pPr lvl="0" algn="ctr" defTabSz="1511300">
              <a:lnSpc>
                <a:spcPct val="90000"/>
              </a:lnSpc>
              <a:spcBef>
                <a:spcPct val="0"/>
              </a:spcBef>
              <a:spcAft>
                <a:spcPct val="35000"/>
              </a:spcAft>
            </a:pPr>
            <a:r>
              <a:rPr lang="en-US" sz="2200" kern="1200" dirty="0"/>
              <a:t>Gender Harassment</a:t>
            </a:r>
          </a:p>
        </p:txBody>
      </p:sp>
      <p:sp>
        <p:nvSpPr>
          <p:cNvPr id="10" name="Freeform 9"/>
          <p:cNvSpPr/>
          <p:nvPr/>
        </p:nvSpPr>
        <p:spPr>
          <a:xfrm>
            <a:off x="398798" y="4842320"/>
            <a:ext cx="2286000" cy="603016"/>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olidFill>
            <a:schemeClr val="accent4">
              <a:lumMod val="40000"/>
              <a:lumOff val="60000"/>
              <a:alpha val="9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156" tIns="192156" rIns="192156" bIns="192156" numCol="1" spcCol="1270" anchor="ctr" anchorCtr="0">
            <a:noAutofit/>
          </a:bodyPr>
          <a:lstStyle/>
          <a:p>
            <a:pPr lvl="0" algn="ctr" defTabSz="1511300">
              <a:lnSpc>
                <a:spcPct val="90000"/>
              </a:lnSpc>
              <a:spcBef>
                <a:spcPct val="0"/>
              </a:spcBef>
              <a:spcAft>
                <a:spcPct val="35000"/>
              </a:spcAft>
            </a:pPr>
            <a:r>
              <a:rPr lang="en-US" sz="2200" kern="1200" dirty="0"/>
              <a:t>Meritocracy</a:t>
            </a:r>
          </a:p>
        </p:txBody>
      </p:sp>
      <p:sp>
        <p:nvSpPr>
          <p:cNvPr id="18" name="Rounded Rectangle 17"/>
          <p:cNvSpPr/>
          <p:nvPr/>
        </p:nvSpPr>
        <p:spPr>
          <a:xfrm>
            <a:off x="3244327" y="2036649"/>
            <a:ext cx="3947672" cy="2630885"/>
          </a:xfrm>
          <a:prstGeom prst="roundRect">
            <a:avLst/>
          </a:prstGeom>
          <a:solidFill>
            <a:schemeClr val="accent4">
              <a:lumMod val="75000"/>
            </a:schemeClr>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t>Gender Disparities</a:t>
            </a:r>
          </a:p>
          <a:p>
            <a:pPr algn="ctr"/>
            <a:endParaRPr lang="en-US" sz="800" dirty="0"/>
          </a:p>
          <a:p>
            <a:pPr algn="ctr"/>
            <a:r>
              <a:rPr lang="en-US" sz="2800" dirty="0"/>
              <a:t>Publishing</a:t>
            </a:r>
          </a:p>
          <a:p>
            <a:pPr algn="ctr"/>
            <a:r>
              <a:rPr lang="en-US" sz="2800" dirty="0"/>
              <a:t>Funding</a:t>
            </a:r>
          </a:p>
          <a:p>
            <a:pPr algn="ctr"/>
            <a:r>
              <a:rPr lang="en-US" sz="2800" dirty="0"/>
              <a:t>Medical Societies</a:t>
            </a:r>
          </a:p>
          <a:p>
            <a:pPr algn="ctr"/>
            <a:r>
              <a:rPr lang="en-US" sz="2800" dirty="0"/>
              <a:t>Academic Institutions</a:t>
            </a:r>
          </a:p>
        </p:txBody>
      </p:sp>
      <p:pic>
        <p:nvPicPr>
          <p:cNvPr id="12" name="Picture 11"/>
          <p:cNvPicPr>
            <a:picLocks noChangeAspect="1"/>
          </p:cNvPicPr>
          <p:nvPr/>
        </p:nvPicPr>
        <p:blipFill>
          <a:blip r:embed="rId3">
            <a:duotone>
              <a:schemeClr val="accent4">
                <a:shade val="45000"/>
                <a:satMod val="135000"/>
              </a:schemeClr>
              <a:prstClr val="white"/>
            </a:duotone>
            <a:lum bright="-20000" contrast="40000"/>
          </a:blip>
          <a:stretch>
            <a:fillRect/>
          </a:stretch>
        </p:blipFill>
        <p:spPr>
          <a:xfrm>
            <a:off x="7724235" y="1226457"/>
            <a:ext cx="4155602" cy="4297680"/>
          </a:xfrm>
          <a:prstGeom prst="rect">
            <a:avLst/>
          </a:prstGeom>
          <a:noFill/>
          <a:ln>
            <a:solidFill>
              <a:schemeClr val="accent4">
                <a:lumMod val="75000"/>
              </a:schemeClr>
            </a:solidFill>
          </a:ln>
          <a:effectLst>
            <a:outerShdw blurRad="63500" sx="102000" sy="102000" algn="ctr" rotWithShape="0">
              <a:prstClr val="black">
                <a:alpha val="40000"/>
              </a:prstClr>
            </a:outerShdw>
            <a:softEdge rad="0"/>
          </a:effectLst>
        </p:spPr>
      </p:pic>
    </p:spTree>
    <p:extLst>
      <p:ext uri="{BB962C8B-B14F-4D97-AF65-F5344CB8AC3E}">
        <p14:creationId xmlns:p14="http://schemas.microsoft.com/office/powerpoint/2010/main" val="32931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670957" y="0"/>
            <a:ext cx="8001000"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b="1" dirty="0">
                <a:solidFill>
                  <a:srgbClr val="002060"/>
                </a:solidFill>
                <a:latin typeface="Arial" panose="020B0604020202020204" pitchFamily="34" charset="0"/>
              </a:rPr>
              <a:t>Outline</a:t>
            </a:r>
          </a:p>
        </p:txBody>
      </p:sp>
      <p:sp>
        <p:nvSpPr>
          <p:cNvPr id="3" name="Text Placeholder 2"/>
          <p:cNvSpPr txBox="1">
            <a:spLocks/>
          </p:cNvSpPr>
          <p:nvPr/>
        </p:nvSpPr>
        <p:spPr>
          <a:xfrm>
            <a:off x="828649" y="1270165"/>
            <a:ext cx="10650589" cy="387191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panose="020B0604020202020204" pitchFamily="34" charset="0"/>
              <a:buNone/>
            </a:pPr>
            <a:endParaRPr lang="en-US" sz="2400" i="1" dirty="0"/>
          </a:p>
        </p:txBody>
      </p:sp>
      <p:sp>
        <p:nvSpPr>
          <p:cNvPr id="5" name="Text Placeholder 2">
            <a:extLst>
              <a:ext uri="{FF2B5EF4-FFF2-40B4-BE49-F238E27FC236}">
                <a16:creationId xmlns:a16="http://schemas.microsoft.com/office/drawing/2014/main" id="{17695842-0ED4-6B49-A007-81B3BB1186B3}"/>
              </a:ext>
            </a:extLst>
          </p:cNvPr>
          <p:cNvSpPr txBox="1">
            <a:spLocks/>
          </p:cNvSpPr>
          <p:nvPr/>
        </p:nvSpPr>
        <p:spPr>
          <a:xfrm>
            <a:off x="472967" y="1178725"/>
            <a:ext cx="11330150" cy="447531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US" sz="2800" dirty="0"/>
          </a:p>
        </p:txBody>
      </p:sp>
      <p:sp>
        <p:nvSpPr>
          <p:cNvPr id="4" name="Text Placeholder 3"/>
          <p:cNvSpPr>
            <a:spLocks noGrp="1"/>
          </p:cNvSpPr>
          <p:nvPr>
            <p:ph type="body" sz="quarter" idx="12"/>
          </p:nvPr>
        </p:nvSpPr>
        <p:spPr>
          <a:xfrm>
            <a:off x="1529508" y="1067936"/>
            <a:ext cx="8283897" cy="4586105"/>
          </a:xfrm>
        </p:spPr>
        <p:txBody>
          <a:bodyPr/>
          <a:lstStyle/>
          <a:p>
            <a:pPr>
              <a:lnSpc>
                <a:spcPct val="150000"/>
              </a:lnSpc>
            </a:pPr>
            <a:r>
              <a:rPr lang="en-US" dirty="0"/>
              <a:t>Prevalence of gender disparities in academic medicine</a:t>
            </a:r>
          </a:p>
          <a:p>
            <a:pPr lvl="1">
              <a:lnSpc>
                <a:spcPct val="150000"/>
              </a:lnSpc>
            </a:pPr>
            <a:r>
              <a:rPr lang="en-US" sz="2200" dirty="0"/>
              <a:t>Current and temporal trends</a:t>
            </a:r>
          </a:p>
          <a:p>
            <a:pPr>
              <a:lnSpc>
                <a:spcPct val="150000"/>
              </a:lnSpc>
            </a:pPr>
            <a:r>
              <a:rPr lang="en-US" dirty="0"/>
              <a:t>Causes of sustained differences</a:t>
            </a:r>
          </a:p>
          <a:p>
            <a:pPr lvl="1">
              <a:lnSpc>
                <a:spcPct val="150000"/>
              </a:lnSpc>
            </a:pPr>
            <a:r>
              <a:rPr lang="en-US" sz="2200" dirty="0"/>
              <a:t>Gendered expectations</a:t>
            </a:r>
          </a:p>
          <a:p>
            <a:pPr lvl="1">
              <a:lnSpc>
                <a:spcPct val="150000"/>
              </a:lnSpc>
            </a:pPr>
            <a:r>
              <a:rPr lang="en-US" sz="2200" dirty="0"/>
              <a:t>Unconscious bias</a:t>
            </a:r>
          </a:p>
          <a:p>
            <a:pPr lvl="1">
              <a:lnSpc>
                <a:spcPct val="150000"/>
              </a:lnSpc>
            </a:pPr>
            <a:r>
              <a:rPr lang="en-US" sz="2200" dirty="0"/>
              <a:t>Gender harassment</a:t>
            </a:r>
          </a:p>
          <a:p>
            <a:pPr>
              <a:lnSpc>
                <a:spcPct val="150000"/>
              </a:lnSpc>
            </a:pPr>
            <a:r>
              <a:rPr lang="en-US" dirty="0"/>
              <a:t>Effects of the COVID pandemic</a:t>
            </a:r>
          </a:p>
          <a:p>
            <a:pPr>
              <a:lnSpc>
                <a:spcPct val="150000"/>
              </a:lnSpc>
            </a:pPr>
            <a:r>
              <a:rPr lang="en-US" dirty="0"/>
              <a:t>Interventions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sz="3400" b="1" dirty="0">
              <a:solidFill>
                <a:srgbClr val="002060"/>
              </a:solidFill>
              <a:latin typeface="Arial" panose="020B0604020202020204" pitchFamily="34" charset="0"/>
            </a:endParaRPr>
          </a:p>
        </p:txBody>
      </p:sp>
      <p:sp>
        <p:nvSpPr>
          <p:cNvPr id="11" name="Title 1"/>
          <p:cNvSpPr txBox="1">
            <a:spLocks/>
          </p:cNvSpPr>
          <p:nvPr/>
        </p:nvSpPr>
        <p:spPr bwMode="auto">
          <a:xfrm>
            <a:off x="1062150" y="-59989"/>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Acknowledgments</a:t>
            </a:r>
          </a:p>
        </p:txBody>
      </p:sp>
      <p:sp>
        <p:nvSpPr>
          <p:cNvPr id="3" name="Text Placeholder 2"/>
          <p:cNvSpPr>
            <a:spLocks noGrp="1"/>
          </p:cNvSpPr>
          <p:nvPr>
            <p:ph type="body" sz="quarter" idx="12"/>
          </p:nvPr>
        </p:nvSpPr>
        <p:spPr>
          <a:xfrm>
            <a:off x="247136" y="887106"/>
            <a:ext cx="11763632" cy="5105922"/>
          </a:xfrm>
        </p:spPr>
        <p:txBody>
          <a:bodyPr numCol="2"/>
          <a:lstStyle/>
          <a:p>
            <a:pPr marL="0" indent="0">
              <a:buNone/>
            </a:pPr>
            <a:r>
              <a:rPr lang="en-US" b="1" dirty="0"/>
              <a:t>Division of Pediatric Cardiology</a:t>
            </a:r>
          </a:p>
          <a:p>
            <a:pPr marL="0" indent="0">
              <a:buNone/>
            </a:pPr>
            <a:r>
              <a:rPr lang="en-US" dirty="0"/>
              <a:t>	Leadership		</a:t>
            </a:r>
          </a:p>
          <a:p>
            <a:pPr marL="0" indent="0">
              <a:buNone/>
            </a:pPr>
            <a:r>
              <a:rPr lang="en-US" dirty="0"/>
              <a:t>	Caren Goldberg, Sara </a:t>
            </a:r>
            <a:r>
              <a:rPr lang="en-US" dirty="0" err="1"/>
              <a:t>Pasquali</a:t>
            </a:r>
            <a:r>
              <a:rPr lang="en-US" dirty="0"/>
              <a:t>, 	Melissa </a:t>
            </a:r>
            <a:r>
              <a:rPr lang="en-US" dirty="0" err="1"/>
              <a:t>Cousino</a:t>
            </a:r>
            <a:r>
              <a:rPr lang="en-US" dirty="0"/>
              <a:t>, </a:t>
            </a:r>
            <a:r>
              <a:rPr lang="en-US" dirty="0" err="1"/>
              <a:t>Sonal</a:t>
            </a:r>
            <a:r>
              <a:rPr lang="en-US" dirty="0"/>
              <a:t> Owens, 	Carlen Fifer, Caroline West</a:t>
            </a:r>
          </a:p>
          <a:p>
            <a:pPr marL="0" indent="0">
              <a:buNone/>
            </a:pPr>
            <a:endParaRPr lang="en-US" sz="800" b="1" dirty="0"/>
          </a:p>
          <a:p>
            <a:pPr marL="0" indent="0">
              <a:buNone/>
            </a:pPr>
            <a:r>
              <a:rPr lang="en-US" b="1" dirty="0"/>
              <a:t>Department of Radiology</a:t>
            </a:r>
          </a:p>
          <a:p>
            <a:pPr marL="0" indent="0">
              <a:buNone/>
            </a:pPr>
            <a:r>
              <a:rPr lang="en-US" dirty="0"/>
              <a:t>	</a:t>
            </a:r>
            <a:r>
              <a:rPr lang="en-US" dirty="0" err="1"/>
              <a:t>Prachi</a:t>
            </a:r>
            <a:r>
              <a:rPr lang="en-US" dirty="0"/>
              <a:t> Agarwal</a:t>
            </a:r>
          </a:p>
          <a:p>
            <a:pPr marL="0" indent="0">
              <a:buNone/>
            </a:pPr>
            <a:r>
              <a:rPr lang="en-US" dirty="0"/>
              <a:t>	</a:t>
            </a:r>
            <a:r>
              <a:rPr lang="en-US" dirty="0" err="1"/>
              <a:t>Aparna</a:t>
            </a:r>
            <a:r>
              <a:rPr lang="en-US" dirty="0"/>
              <a:t> Joshi</a:t>
            </a:r>
          </a:p>
          <a:p>
            <a:pPr marL="0" indent="0">
              <a:buNone/>
            </a:pPr>
            <a:endParaRPr lang="en-US" sz="800" dirty="0"/>
          </a:p>
          <a:p>
            <a:pPr marL="0" indent="0">
              <a:buNone/>
            </a:pPr>
            <a:r>
              <a:rPr lang="en-US" b="1" dirty="0"/>
              <a:t>Department of Cardiovascular Medicine</a:t>
            </a:r>
          </a:p>
          <a:p>
            <a:pPr marL="0" indent="0">
              <a:buNone/>
            </a:pPr>
            <a:r>
              <a:rPr lang="en-US" dirty="0"/>
              <a:t>	Claire </a:t>
            </a:r>
            <a:r>
              <a:rPr lang="en-US" dirty="0" err="1"/>
              <a:t>Duvernoy</a:t>
            </a:r>
            <a:r>
              <a:rPr lang="en-US" dirty="0"/>
              <a:t>, Sara </a:t>
            </a:r>
            <a:r>
              <a:rPr lang="en-US" dirty="0" err="1"/>
              <a:t>Saberi</a:t>
            </a:r>
            <a:r>
              <a:rPr lang="en-US" dirty="0"/>
              <a:t>, 	</a:t>
            </a:r>
            <a:r>
              <a:rPr lang="en-US" dirty="0" err="1"/>
              <a:t>Sharlene</a:t>
            </a:r>
            <a:r>
              <a:rPr lang="en-US" dirty="0"/>
              <a:t> Day</a:t>
            </a:r>
          </a:p>
          <a:p>
            <a:pPr marL="0" indent="0">
              <a:buNone/>
            </a:pPr>
            <a:r>
              <a:rPr lang="en-US" dirty="0"/>
              <a:t>	</a:t>
            </a:r>
            <a:r>
              <a:rPr lang="en-US" b="1" dirty="0"/>
              <a:t>Stanford Medical School</a:t>
            </a:r>
          </a:p>
          <a:p>
            <a:pPr marL="0" indent="0">
              <a:buNone/>
            </a:pPr>
            <a:r>
              <a:rPr lang="en-US" dirty="0"/>
              <a:t>		Celina Yong</a:t>
            </a:r>
          </a:p>
          <a:p>
            <a:pPr marL="0" indent="0">
              <a:buNone/>
            </a:pPr>
            <a:endParaRPr lang="en-US" dirty="0"/>
          </a:p>
          <a:p>
            <a:pPr marL="0" indent="0">
              <a:buNone/>
            </a:pPr>
            <a:r>
              <a:rPr lang="en-US" b="1" dirty="0"/>
              <a:t>	Funding</a:t>
            </a:r>
          </a:p>
          <a:p>
            <a:pPr marL="0" indent="0">
              <a:buNone/>
            </a:pPr>
            <a:r>
              <a:rPr lang="en-US" dirty="0"/>
              <a:t>	Elizabeth Caroline Crosby Research 	Grant</a:t>
            </a:r>
          </a:p>
        </p:txBody>
      </p:sp>
    </p:spTree>
    <p:extLst>
      <p:ext uri="{BB962C8B-B14F-4D97-AF65-F5344CB8AC3E}">
        <p14:creationId xmlns:p14="http://schemas.microsoft.com/office/powerpoint/2010/main" val="2835089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526612" y="-85750"/>
            <a:ext cx="9656731"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50000"/>
              </a:lnSpc>
            </a:pPr>
            <a:r>
              <a:rPr lang="en-US" sz="3200" b="1" dirty="0">
                <a:solidFill>
                  <a:srgbClr val="000066"/>
                </a:solidFill>
                <a:latin typeface="+mj-lt"/>
              </a:rPr>
              <a:t>Questions</a:t>
            </a:r>
          </a:p>
        </p:txBody>
      </p:sp>
      <p:pic>
        <p:nvPicPr>
          <p:cNvPr id="3" name="Picture 2"/>
          <p:cNvPicPr>
            <a:picLocks noChangeAspect="1"/>
          </p:cNvPicPr>
          <p:nvPr/>
        </p:nvPicPr>
        <p:blipFill rotWithShape="1">
          <a:blip r:embed="rId3"/>
          <a:srcRect l="6654" t="16388" r="6887" b="16855"/>
          <a:stretch/>
        </p:blipFill>
        <p:spPr>
          <a:xfrm>
            <a:off x="296248" y="1561549"/>
            <a:ext cx="11605839" cy="3474720"/>
          </a:xfrm>
          <a:prstGeom prst="rect">
            <a:avLst/>
          </a:prstGeom>
        </p:spPr>
      </p:pic>
    </p:spTree>
    <p:extLst>
      <p:ext uri="{BB962C8B-B14F-4D97-AF65-F5344CB8AC3E}">
        <p14:creationId xmlns:p14="http://schemas.microsoft.com/office/powerpoint/2010/main" val="321233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526612" y="-85750"/>
            <a:ext cx="9656731"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50000"/>
              </a:lnSpc>
            </a:pPr>
            <a:r>
              <a:rPr lang="en-US" sz="3200" b="1" dirty="0">
                <a:solidFill>
                  <a:srgbClr val="000066"/>
                </a:solidFill>
                <a:latin typeface="+mj-lt"/>
              </a:rPr>
              <a:t>Summary</a:t>
            </a:r>
          </a:p>
        </p:txBody>
      </p:sp>
      <p:sp>
        <p:nvSpPr>
          <p:cNvPr id="3" name="Text Placeholder 2"/>
          <p:cNvSpPr>
            <a:spLocks noGrp="1"/>
          </p:cNvSpPr>
          <p:nvPr>
            <p:ph type="body" sz="quarter" idx="12"/>
          </p:nvPr>
        </p:nvSpPr>
        <p:spPr>
          <a:xfrm>
            <a:off x="743551" y="727345"/>
            <a:ext cx="10738915" cy="5036335"/>
          </a:xfrm>
        </p:spPr>
        <p:txBody>
          <a:bodyPr/>
          <a:lstStyle/>
          <a:p>
            <a:pPr>
              <a:lnSpc>
                <a:spcPct val="200000"/>
              </a:lnSpc>
            </a:pPr>
            <a:r>
              <a:rPr lang="en-US" dirty="0"/>
              <a:t>Crucial time for change</a:t>
            </a:r>
          </a:p>
          <a:p>
            <a:pPr>
              <a:lnSpc>
                <a:spcPct val="200000"/>
              </a:lnSpc>
            </a:pPr>
            <a:r>
              <a:rPr lang="en-US" dirty="0"/>
              <a:t>Gender balance in academic medicine benefits everyone</a:t>
            </a:r>
          </a:p>
          <a:p>
            <a:pPr>
              <a:lnSpc>
                <a:spcPct val="200000"/>
              </a:lnSpc>
            </a:pPr>
            <a:r>
              <a:rPr lang="en-US" dirty="0"/>
              <a:t>Data informs and paves avenues for action</a:t>
            </a:r>
          </a:p>
          <a:p>
            <a:pPr lvl="1">
              <a:lnSpc>
                <a:spcPct val="200000"/>
              </a:lnSpc>
            </a:pPr>
            <a:r>
              <a:rPr lang="en-US" sz="2000" dirty="0"/>
              <a:t>No one universal solution – emphasis on systematic, stage appropriate interventions</a:t>
            </a:r>
          </a:p>
          <a:p>
            <a:pPr>
              <a:lnSpc>
                <a:spcPct val="200000"/>
              </a:lnSpc>
            </a:pPr>
            <a:r>
              <a:rPr lang="en-US" dirty="0"/>
              <a:t>Example of the pandemic (a temporary crisis) – reveals beneath the surface disparities that a likely long standing  </a:t>
            </a:r>
          </a:p>
          <a:p>
            <a:pPr>
              <a:lnSpc>
                <a:spcPct val="200000"/>
              </a:lnSpc>
            </a:pPr>
            <a:r>
              <a:rPr lang="en-US" dirty="0"/>
              <a:t>Concrete measures, explicitly stated commitments – actionable items</a:t>
            </a:r>
          </a:p>
        </p:txBody>
      </p:sp>
      <p:sp>
        <p:nvSpPr>
          <p:cNvPr id="8" name="Rounded Rectangle 7"/>
          <p:cNvSpPr/>
          <p:nvPr/>
        </p:nvSpPr>
        <p:spPr>
          <a:xfrm>
            <a:off x="5069093" y="-114750"/>
            <a:ext cx="6834489" cy="1684189"/>
          </a:xfrm>
          <a:prstGeom prst="roundRect">
            <a:avLst/>
          </a:prstGeom>
          <a:solidFill>
            <a:srgbClr val="011C3B"/>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2400" dirty="0">
                <a:solidFill>
                  <a:srgbClr val="FFFF00"/>
                </a:solidFill>
              </a:rPr>
              <a:t>“In the future, there will be no female leaders. There will just be leaders.” — Sheryl Sandberg</a:t>
            </a:r>
          </a:p>
        </p:txBody>
      </p:sp>
    </p:spTree>
    <p:extLst>
      <p:ext uri="{BB962C8B-B14F-4D97-AF65-F5344CB8AC3E}">
        <p14:creationId xmlns:p14="http://schemas.microsoft.com/office/powerpoint/2010/main" val="11579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9599470" cy="514350"/>
          </a:xfrm>
        </p:spPr>
        <p:txBody>
          <a:bodyPr/>
          <a:lstStyle/>
          <a:p>
            <a:r>
              <a:rPr lang="en-US" sz="3600" b="1" dirty="0">
                <a:solidFill>
                  <a:srgbClr val="000066"/>
                </a:solidFill>
              </a:rPr>
              <a:t>Temporal Trends of Medical Graduates</a:t>
            </a:r>
          </a:p>
        </p:txBody>
      </p:sp>
      <p:sp>
        <p:nvSpPr>
          <p:cNvPr id="7" name="TextBox 6"/>
          <p:cNvSpPr txBox="1"/>
          <p:nvPr/>
        </p:nvSpPr>
        <p:spPr>
          <a:xfrm>
            <a:off x="715025" y="5772864"/>
            <a:ext cx="10949023" cy="369332"/>
          </a:xfrm>
          <a:prstGeom prst="rect">
            <a:avLst/>
          </a:prstGeom>
          <a:noFill/>
        </p:spPr>
        <p:txBody>
          <a:bodyPr wrap="none" rtlCol="0">
            <a:spAutoFit/>
          </a:bodyPr>
          <a:lstStyle/>
          <a:p>
            <a:r>
              <a:rPr lang="en-US" dirty="0"/>
              <a:t>https://www.aamc.org/data-reports/data/2018-2019-state-women-academic-medicine-exploring-pathways-equity</a:t>
            </a:r>
          </a:p>
        </p:txBody>
      </p:sp>
      <p:pic>
        <p:nvPicPr>
          <p:cNvPr id="5" name="Picture 4" descr="Diagram&#10;&#10;Description automatically generated">
            <a:extLst>
              <a:ext uri="{FF2B5EF4-FFF2-40B4-BE49-F238E27FC236}">
                <a16:creationId xmlns:a16="http://schemas.microsoft.com/office/drawing/2014/main" id="{7617F9FC-F45E-4AFF-8833-C68F49C3F67E}"/>
              </a:ext>
            </a:extLst>
          </p:cNvPr>
          <p:cNvPicPr>
            <a:picLocks noChangeAspect="1"/>
          </p:cNvPicPr>
          <p:nvPr/>
        </p:nvPicPr>
        <p:blipFill rotWithShape="1">
          <a:blip r:embed="rId3"/>
          <a:srcRect t="26087" r="21469" b="18840"/>
          <a:stretch/>
        </p:blipFill>
        <p:spPr>
          <a:xfrm>
            <a:off x="1710464" y="964976"/>
            <a:ext cx="8771072" cy="4754880"/>
          </a:xfrm>
          <a:prstGeom prst="rect">
            <a:avLst/>
          </a:prstGeom>
        </p:spPr>
      </p:pic>
      <p:sp>
        <p:nvSpPr>
          <p:cNvPr id="8" name="TextBox 7">
            <a:extLst>
              <a:ext uri="{FF2B5EF4-FFF2-40B4-BE49-F238E27FC236}">
                <a16:creationId xmlns:a16="http://schemas.microsoft.com/office/drawing/2014/main" id="{8BDAB794-B572-45EC-B97C-49822BF15FFB}"/>
              </a:ext>
            </a:extLst>
          </p:cNvPr>
          <p:cNvSpPr txBox="1"/>
          <p:nvPr/>
        </p:nvSpPr>
        <p:spPr>
          <a:xfrm rot="16200000">
            <a:off x="555398" y="3055696"/>
            <a:ext cx="4133247" cy="338554"/>
          </a:xfrm>
          <a:prstGeom prst="rect">
            <a:avLst/>
          </a:prstGeom>
          <a:solidFill>
            <a:schemeClr val="bg1"/>
          </a:solidFill>
        </p:spPr>
        <p:txBody>
          <a:bodyPr wrap="none" rtlCol="0">
            <a:spAutoFit/>
          </a:bodyPr>
          <a:lstStyle/>
          <a:p>
            <a:r>
              <a:rPr lang="en-US" sz="1600" b="1" dirty="0">
                <a:latin typeface="+mn-lt"/>
              </a:rPr>
              <a:t>Percentage of Applicants and Graduates</a:t>
            </a:r>
          </a:p>
        </p:txBody>
      </p:sp>
      <p:sp>
        <p:nvSpPr>
          <p:cNvPr id="9" name="TextBox 8">
            <a:extLst>
              <a:ext uri="{FF2B5EF4-FFF2-40B4-BE49-F238E27FC236}">
                <a16:creationId xmlns:a16="http://schemas.microsoft.com/office/drawing/2014/main" id="{E42755B9-DF02-4E2A-B59C-067B09ACB5A7}"/>
              </a:ext>
            </a:extLst>
          </p:cNvPr>
          <p:cNvSpPr txBox="1"/>
          <p:nvPr/>
        </p:nvSpPr>
        <p:spPr>
          <a:xfrm>
            <a:off x="6189536" y="1158349"/>
            <a:ext cx="1550504" cy="1384995"/>
          </a:xfrm>
          <a:prstGeom prst="rect">
            <a:avLst/>
          </a:prstGeom>
          <a:solidFill>
            <a:schemeClr val="bg1">
              <a:lumMod val="95000"/>
            </a:schemeClr>
          </a:solidFill>
        </p:spPr>
        <p:txBody>
          <a:bodyPr wrap="square" rtlCol="0">
            <a:spAutoFit/>
          </a:bodyPr>
          <a:lstStyle/>
          <a:p>
            <a:r>
              <a:rPr lang="en-US" sz="1400" b="1" dirty="0">
                <a:latin typeface="+mn-lt"/>
              </a:rPr>
              <a:t>2003-2004</a:t>
            </a:r>
          </a:p>
          <a:p>
            <a:r>
              <a:rPr lang="en-US" sz="1400" b="1" dirty="0">
                <a:latin typeface="+mn-lt"/>
              </a:rPr>
              <a:t>First time the number women applicants surpassed men applicants</a:t>
            </a:r>
          </a:p>
        </p:txBody>
      </p:sp>
      <p:sp>
        <p:nvSpPr>
          <p:cNvPr id="10" name="TextBox 9">
            <a:extLst>
              <a:ext uri="{FF2B5EF4-FFF2-40B4-BE49-F238E27FC236}">
                <a16:creationId xmlns:a16="http://schemas.microsoft.com/office/drawing/2014/main" id="{326BEED7-ED2D-415E-8BF6-119B6B0DE151}"/>
              </a:ext>
            </a:extLst>
          </p:cNvPr>
          <p:cNvSpPr txBox="1"/>
          <p:nvPr/>
        </p:nvSpPr>
        <p:spPr>
          <a:xfrm>
            <a:off x="7030241" y="3431409"/>
            <a:ext cx="1550504" cy="954107"/>
          </a:xfrm>
          <a:prstGeom prst="rect">
            <a:avLst/>
          </a:prstGeom>
          <a:solidFill>
            <a:schemeClr val="bg1">
              <a:lumMod val="95000"/>
            </a:schemeClr>
          </a:solidFill>
        </p:spPr>
        <p:txBody>
          <a:bodyPr wrap="square" rtlCol="0">
            <a:spAutoFit/>
          </a:bodyPr>
          <a:lstStyle/>
          <a:p>
            <a:r>
              <a:rPr lang="en-US" sz="1400" b="1" dirty="0">
                <a:latin typeface="+mn-lt"/>
              </a:rPr>
              <a:t>2007-2008</a:t>
            </a:r>
          </a:p>
          <a:p>
            <a:r>
              <a:rPr lang="en-US" sz="1400" b="1" dirty="0">
                <a:latin typeface="+mn-lt"/>
              </a:rPr>
              <a:t>Women reached  high of 49% of graduates</a:t>
            </a:r>
          </a:p>
        </p:txBody>
      </p:sp>
      <p:sp>
        <p:nvSpPr>
          <p:cNvPr id="11" name="TextBox 10">
            <a:extLst>
              <a:ext uri="{FF2B5EF4-FFF2-40B4-BE49-F238E27FC236}">
                <a16:creationId xmlns:a16="http://schemas.microsoft.com/office/drawing/2014/main" id="{674953C9-0DCC-4F91-89E5-5A437DF0267E}"/>
              </a:ext>
            </a:extLst>
          </p:cNvPr>
          <p:cNvSpPr txBox="1"/>
          <p:nvPr/>
        </p:nvSpPr>
        <p:spPr>
          <a:xfrm>
            <a:off x="8461694" y="1512293"/>
            <a:ext cx="1998740" cy="1169551"/>
          </a:xfrm>
          <a:prstGeom prst="rect">
            <a:avLst/>
          </a:prstGeom>
          <a:solidFill>
            <a:schemeClr val="bg1">
              <a:lumMod val="95000"/>
            </a:schemeClr>
          </a:solidFill>
        </p:spPr>
        <p:txBody>
          <a:bodyPr wrap="square" rtlCol="0">
            <a:spAutoFit/>
          </a:bodyPr>
          <a:lstStyle/>
          <a:p>
            <a:r>
              <a:rPr lang="en-US" sz="1400" b="1" dirty="0">
                <a:latin typeface="+mn-lt"/>
              </a:rPr>
              <a:t>2018-2019</a:t>
            </a:r>
          </a:p>
          <a:p>
            <a:r>
              <a:rPr lang="en-US" sz="1400" b="1" dirty="0">
                <a:latin typeface="+mn-lt"/>
              </a:rPr>
              <a:t>Second time the number of women applicants surpassed men applicants</a:t>
            </a:r>
          </a:p>
        </p:txBody>
      </p:sp>
    </p:spTree>
    <p:extLst>
      <p:ext uri="{BB962C8B-B14F-4D97-AF65-F5344CB8AC3E}">
        <p14:creationId xmlns:p14="http://schemas.microsoft.com/office/powerpoint/2010/main" val="357372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8028" y="-8881"/>
            <a:ext cx="9599470" cy="514350"/>
          </a:xfrm>
        </p:spPr>
        <p:txBody>
          <a:bodyPr/>
          <a:lstStyle/>
          <a:p>
            <a:r>
              <a:rPr lang="en-US" sz="3600" b="1" dirty="0">
                <a:solidFill>
                  <a:srgbClr val="000066"/>
                </a:solidFill>
              </a:rPr>
              <a:t>Current Landscape of Medical Graduates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986" t="27556" r="26784" b="19822"/>
          <a:stretch/>
        </p:blipFill>
        <p:spPr>
          <a:xfrm>
            <a:off x="187593" y="1533144"/>
            <a:ext cx="5737552" cy="3749040"/>
          </a:xfrm>
          <a:prstGeom prst="rect">
            <a:avLst/>
          </a:prstGeom>
          <a:ln w="38100">
            <a:solidFill>
              <a:schemeClr val="accent5">
                <a:lumMod val="75000"/>
              </a:schemeClr>
            </a:solidFill>
          </a:ln>
        </p:spPr>
      </p:pic>
      <p:sp>
        <p:nvSpPr>
          <p:cNvPr id="7" name="TextBox 6"/>
          <p:cNvSpPr txBox="1"/>
          <p:nvPr/>
        </p:nvSpPr>
        <p:spPr>
          <a:xfrm>
            <a:off x="715025" y="5733108"/>
            <a:ext cx="10949023" cy="369332"/>
          </a:xfrm>
          <a:prstGeom prst="rect">
            <a:avLst/>
          </a:prstGeom>
          <a:noFill/>
        </p:spPr>
        <p:txBody>
          <a:bodyPr wrap="none" rtlCol="0">
            <a:spAutoFit/>
          </a:bodyPr>
          <a:lstStyle/>
          <a:p>
            <a:r>
              <a:rPr lang="en-US" dirty="0"/>
              <a:t>https://www.aamc.org/data-reports/data/2018-2019-state-women-academic-medicine-exploring-pathways-equity</a:t>
            </a:r>
          </a:p>
        </p:txBody>
      </p:sp>
      <p:pic>
        <p:nvPicPr>
          <p:cNvPr id="8" name="Picture 7">
            <a:extLst>
              <a:ext uri="{FF2B5EF4-FFF2-40B4-BE49-F238E27FC236}">
                <a16:creationId xmlns:a16="http://schemas.microsoft.com/office/drawing/2014/main" id="{F6C46912-966B-466C-9648-F05D5526DDE4}"/>
              </a:ext>
            </a:extLst>
          </p:cNvPr>
          <p:cNvPicPr>
            <a:picLocks noChangeAspect="1"/>
          </p:cNvPicPr>
          <p:nvPr/>
        </p:nvPicPr>
        <p:blipFill rotWithShape="1">
          <a:blip r:embed="rId4">
            <a:extLst>
              <a:ext uri="{28A0092B-C50C-407E-A947-70E740481C1C}">
                <a14:useLocalDpi xmlns:a14="http://schemas.microsoft.com/office/drawing/2010/main" val="0"/>
              </a:ext>
            </a:extLst>
          </a:blip>
          <a:srcRect b="17689"/>
          <a:stretch/>
        </p:blipFill>
        <p:spPr>
          <a:xfrm>
            <a:off x="6155353" y="1554480"/>
            <a:ext cx="5894342" cy="3749040"/>
          </a:xfrm>
          <a:prstGeom prst="rect">
            <a:avLst/>
          </a:prstGeom>
          <a:ln w="38100">
            <a:solidFill>
              <a:schemeClr val="accent4">
                <a:lumMod val="75000"/>
              </a:schemeClr>
            </a:solidFill>
          </a:ln>
        </p:spPr>
      </p:pic>
      <p:sp>
        <p:nvSpPr>
          <p:cNvPr id="4" name="TextBox 3">
            <a:extLst>
              <a:ext uri="{FF2B5EF4-FFF2-40B4-BE49-F238E27FC236}">
                <a16:creationId xmlns:a16="http://schemas.microsoft.com/office/drawing/2014/main" id="{031BC49C-842F-45A8-A7E7-30E113CA9413}"/>
              </a:ext>
            </a:extLst>
          </p:cNvPr>
          <p:cNvSpPr txBox="1"/>
          <p:nvPr/>
        </p:nvSpPr>
        <p:spPr>
          <a:xfrm>
            <a:off x="862878" y="2807499"/>
            <a:ext cx="10584949" cy="1200329"/>
          </a:xfrm>
          <a:prstGeom prst="rect">
            <a:avLst/>
          </a:prstGeom>
          <a:solidFill>
            <a:schemeClr val="tx2">
              <a:lumMod val="75000"/>
            </a:schemeClr>
          </a:solidFill>
        </p:spPr>
        <p:txBody>
          <a:bodyPr wrap="none" rtlCol="0">
            <a:spAutoFit/>
          </a:bodyPr>
          <a:lstStyle/>
          <a:p>
            <a:r>
              <a:rPr lang="en-US" sz="2400" dirty="0">
                <a:solidFill>
                  <a:srgbClr val="FFFF00"/>
                </a:solidFill>
                <a:latin typeface="+mj-lt"/>
              </a:rPr>
              <a:t>Proportion of women from underrepresented group</a:t>
            </a:r>
          </a:p>
          <a:p>
            <a:pPr marL="285750" indent="-285750">
              <a:buFont typeface="Arial" panose="020B0604020202020204" pitchFamily="34" charset="0"/>
              <a:buChar char="•"/>
            </a:pPr>
            <a:r>
              <a:rPr lang="en-US" sz="2400" dirty="0">
                <a:solidFill>
                  <a:srgbClr val="FFFF00"/>
                </a:solidFill>
                <a:latin typeface="+mj-lt"/>
              </a:rPr>
              <a:t>12% in 2009, 13% in 2018</a:t>
            </a:r>
          </a:p>
          <a:p>
            <a:pPr marL="285750" indent="-285750">
              <a:buFont typeface="Arial" panose="020B0604020202020204" pitchFamily="34" charset="0"/>
              <a:buChar char="•"/>
            </a:pPr>
            <a:r>
              <a:rPr lang="en-US" sz="2400" dirty="0">
                <a:solidFill>
                  <a:srgbClr val="FFFF00"/>
                </a:solidFill>
                <a:latin typeface="+mj-lt"/>
              </a:rPr>
              <a:t>Greatest proportion of </a:t>
            </a:r>
            <a:r>
              <a:rPr lang="en-US" sz="2400" dirty="0" err="1">
                <a:solidFill>
                  <a:srgbClr val="FFFF00"/>
                </a:solidFill>
                <a:latin typeface="+mj-lt"/>
              </a:rPr>
              <a:t>URiM</a:t>
            </a:r>
            <a:r>
              <a:rPr lang="en-US" sz="2400" dirty="0">
                <a:solidFill>
                  <a:srgbClr val="FFFF00"/>
                </a:solidFill>
                <a:latin typeface="+mj-lt"/>
              </a:rPr>
              <a:t> women faculty at the assistant professor rank</a:t>
            </a:r>
          </a:p>
        </p:txBody>
      </p:sp>
    </p:spTree>
    <p:extLst>
      <p:ext uri="{BB962C8B-B14F-4D97-AF65-F5344CB8AC3E}">
        <p14:creationId xmlns:p14="http://schemas.microsoft.com/office/powerpoint/2010/main" val="42143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973113" y="4443693"/>
            <a:ext cx="4043570" cy="1622271"/>
          </a:xfrm>
          <a:prstGeom prst="rect">
            <a:avLst/>
          </a:prstGeom>
        </p:spPr>
      </p:pic>
      <p:sp>
        <p:nvSpPr>
          <p:cNvPr id="4098" name="Title 1"/>
          <p:cNvSpPr txBox="1">
            <a:spLocks/>
          </p:cNvSpPr>
          <p:nvPr/>
        </p:nvSpPr>
        <p:spPr bwMode="auto">
          <a:xfrm>
            <a:off x="686533" y="-50909"/>
            <a:ext cx="9663967"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b="1" i="1" dirty="0">
                <a:solidFill>
                  <a:srgbClr val="002060"/>
                </a:solidFill>
                <a:latin typeface="Arial" panose="020B0604020202020204" pitchFamily="34" charset="0"/>
              </a:rPr>
              <a:t>Why is diversity important?</a:t>
            </a:r>
          </a:p>
        </p:txBody>
      </p:sp>
      <p:sp>
        <p:nvSpPr>
          <p:cNvPr id="3" name="Text Placeholder 2"/>
          <p:cNvSpPr txBox="1">
            <a:spLocks/>
          </p:cNvSpPr>
          <p:nvPr/>
        </p:nvSpPr>
        <p:spPr>
          <a:xfrm>
            <a:off x="828649" y="1270165"/>
            <a:ext cx="10650589" cy="387191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panose="020B0604020202020204" pitchFamily="34" charset="0"/>
              <a:buNone/>
            </a:pPr>
            <a:endParaRPr lang="en-US" sz="2400" i="1" dirty="0"/>
          </a:p>
        </p:txBody>
      </p:sp>
      <p:sp>
        <p:nvSpPr>
          <p:cNvPr id="5" name="Text Placeholder 2">
            <a:extLst>
              <a:ext uri="{FF2B5EF4-FFF2-40B4-BE49-F238E27FC236}">
                <a16:creationId xmlns:a16="http://schemas.microsoft.com/office/drawing/2014/main" id="{17695842-0ED4-6B49-A007-81B3BB1186B3}"/>
              </a:ext>
            </a:extLst>
          </p:cNvPr>
          <p:cNvSpPr txBox="1">
            <a:spLocks/>
          </p:cNvSpPr>
          <p:nvPr/>
        </p:nvSpPr>
        <p:spPr>
          <a:xfrm>
            <a:off x="472967" y="892263"/>
            <a:ext cx="11330150" cy="447531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US" sz="2800" dirty="0"/>
          </a:p>
        </p:txBody>
      </p:sp>
      <p:sp>
        <p:nvSpPr>
          <p:cNvPr id="4" name="Text Placeholder 3"/>
          <p:cNvSpPr>
            <a:spLocks noGrp="1"/>
          </p:cNvSpPr>
          <p:nvPr>
            <p:ph type="body" sz="quarter" idx="12"/>
          </p:nvPr>
        </p:nvSpPr>
        <p:spPr>
          <a:xfrm>
            <a:off x="686533" y="967740"/>
            <a:ext cx="10792705" cy="4702264"/>
          </a:xfrm>
        </p:spPr>
        <p:txBody>
          <a:bodyPr/>
          <a:lstStyle/>
          <a:p>
            <a:pPr>
              <a:lnSpc>
                <a:spcPct val="150000"/>
              </a:lnSpc>
            </a:pPr>
            <a:r>
              <a:rPr lang="en-US" sz="2800" dirty="0"/>
              <a:t>Simply the right thing to do…</a:t>
            </a:r>
          </a:p>
          <a:p>
            <a:pPr>
              <a:lnSpc>
                <a:spcPct val="150000"/>
              </a:lnSpc>
            </a:pPr>
            <a:r>
              <a:rPr lang="en-US" sz="2800" dirty="0"/>
              <a:t>Serious stakes not only for women in the work force</a:t>
            </a:r>
          </a:p>
          <a:p>
            <a:pPr lvl="1">
              <a:lnSpc>
                <a:spcPct val="150000"/>
              </a:lnSpc>
            </a:pPr>
            <a:r>
              <a:rPr lang="en-US" sz="2200" dirty="0"/>
              <a:t>Effects extend beyond the targets of mistreatment</a:t>
            </a:r>
          </a:p>
          <a:p>
            <a:pPr lvl="1">
              <a:lnSpc>
                <a:spcPct val="150000"/>
              </a:lnSpc>
            </a:pPr>
            <a:r>
              <a:rPr lang="en-US" sz="2200" dirty="0"/>
              <a:t>Affects quality of research, teaching and clinical care</a:t>
            </a:r>
          </a:p>
          <a:p>
            <a:pPr>
              <a:lnSpc>
                <a:spcPct val="150000"/>
              </a:lnSpc>
            </a:pPr>
            <a:r>
              <a:rPr lang="en-US" sz="2800" dirty="0"/>
              <a:t>Impacts the field of medicine at large</a:t>
            </a:r>
          </a:p>
          <a:p>
            <a:pPr lvl="1">
              <a:lnSpc>
                <a:spcPct val="200000"/>
              </a:lnSpc>
            </a:pPr>
            <a:r>
              <a:rPr lang="en-US" sz="2200" dirty="0"/>
              <a:t>“diversity in human capital brings diversity in thought and leads to innovation, stronger teams and better outcomes for patient”</a:t>
            </a:r>
          </a:p>
        </p:txBody>
      </p:sp>
      <p:pic>
        <p:nvPicPr>
          <p:cNvPr id="6" name="Picture 5"/>
          <p:cNvPicPr>
            <a:picLocks noChangeAspect="1"/>
          </p:cNvPicPr>
          <p:nvPr/>
        </p:nvPicPr>
        <p:blipFill>
          <a:blip r:embed="rId4"/>
          <a:stretch>
            <a:fillRect/>
          </a:stretch>
        </p:blipFill>
        <p:spPr>
          <a:xfrm>
            <a:off x="11248760" y="5575908"/>
            <a:ext cx="767923" cy="4900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793" y="1200671"/>
            <a:ext cx="3901440" cy="2865120"/>
          </a:xfrm>
          <a:prstGeom prst="rect">
            <a:avLst/>
          </a:prstGeom>
        </p:spPr>
      </p:pic>
    </p:spTree>
    <p:extLst>
      <p:ext uri="{BB962C8B-B14F-4D97-AF65-F5344CB8AC3E}">
        <p14:creationId xmlns:p14="http://schemas.microsoft.com/office/powerpoint/2010/main" val="25955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983393" y="0"/>
            <a:ext cx="8001000"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b="1" i="1" dirty="0">
                <a:solidFill>
                  <a:srgbClr val="002060"/>
                </a:solidFill>
                <a:latin typeface="Arial" panose="020B0604020202020204" pitchFamily="34" charset="0"/>
              </a:rPr>
              <a:t>Are numbers alone sufficient?</a:t>
            </a:r>
          </a:p>
        </p:txBody>
      </p:sp>
      <p:sp>
        <p:nvSpPr>
          <p:cNvPr id="3" name="Text Placeholder 2"/>
          <p:cNvSpPr txBox="1">
            <a:spLocks/>
          </p:cNvSpPr>
          <p:nvPr/>
        </p:nvSpPr>
        <p:spPr>
          <a:xfrm>
            <a:off x="828649" y="1270165"/>
            <a:ext cx="10650589" cy="387191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panose="020B0604020202020204" pitchFamily="34" charset="0"/>
              <a:buNone/>
            </a:pPr>
            <a:endParaRPr lang="en-US" sz="2400" i="1" dirty="0"/>
          </a:p>
        </p:txBody>
      </p:sp>
      <p:sp>
        <p:nvSpPr>
          <p:cNvPr id="5" name="Text Placeholder 2">
            <a:extLst>
              <a:ext uri="{FF2B5EF4-FFF2-40B4-BE49-F238E27FC236}">
                <a16:creationId xmlns:a16="http://schemas.microsoft.com/office/drawing/2014/main" id="{17695842-0ED4-6B49-A007-81B3BB1186B3}"/>
              </a:ext>
            </a:extLst>
          </p:cNvPr>
          <p:cNvSpPr txBox="1">
            <a:spLocks/>
          </p:cNvSpPr>
          <p:nvPr/>
        </p:nvSpPr>
        <p:spPr>
          <a:xfrm>
            <a:off x="472967" y="1178725"/>
            <a:ext cx="11330150" cy="447531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US" sz="2800" dirty="0"/>
          </a:p>
        </p:txBody>
      </p:sp>
      <p:grpSp>
        <p:nvGrpSpPr>
          <p:cNvPr id="11" name="Group 10">
            <a:extLst>
              <a:ext uri="{FF2B5EF4-FFF2-40B4-BE49-F238E27FC236}">
                <a16:creationId xmlns:a16="http://schemas.microsoft.com/office/drawing/2014/main" id="{8A8BD9B3-9D76-1E4F-8D3B-E73804BB48C3}"/>
              </a:ext>
            </a:extLst>
          </p:cNvPr>
          <p:cNvGrpSpPr/>
          <p:nvPr/>
        </p:nvGrpSpPr>
        <p:grpSpPr>
          <a:xfrm>
            <a:off x="149087" y="908878"/>
            <a:ext cx="8414013" cy="1571072"/>
            <a:chOff x="149087" y="908878"/>
            <a:chExt cx="8414013" cy="1571072"/>
          </a:xfrm>
        </p:grpSpPr>
        <p:pic>
          <p:nvPicPr>
            <p:cNvPr id="7" name="Picture 6"/>
            <p:cNvPicPr>
              <a:picLocks noChangeAspect="1"/>
            </p:cNvPicPr>
            <p:nvPr/>
          </p:nvPicPr>
          <p:blipFill>
            <a:blip r:embed="rId3"/>
            <a:stretch>
              <a:fillRect/>
            </a:stretch>
          </p:blipFill>
          <p:spPr>
            <a:xfrm>
              <a:off x="149087" y="919507"/>
              <a:ext cx="8388626" cy="1560443"/>
            </a:xfrm>
            <a:prstGeom prst="rect">
              <a:avLst/>
            </a:prstGeom>
          </p:spPr>
        </p:pic>
        <p:sp>
          <p:nvSpPr>
            <p:cNvPr id="8" name="TextBox 7"/>
            <p:cNvSpPr txBox="1"/>
            <p:nvPr/>
          </p:nvSpPr>
          <p:spPr>
            <a:xfrm>
              <a:off x="5994896" y="908878"/>
              <a:ext cx="2568204"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NEJM. 1989; 321(22): 1511</a:t>
              </a:r>
            </a:p>
          </p:txBody>
        </p:sp>
      </p:grpSp>
      <p:sp>
        <p:nvSpPr>
          <p:cNvPr id="9" name="TextBox 8"/>
          <p:cNvSpPr txBox="1"/>
          <p:nvPr/>
        </p:nvSpPr>
        <p:spPr>
          <a:xfrm>
            <a:off x="306416" y="2534252"/>
            <a:ext cx="7839005" cy="2308324"/>
          </a:xfrm>
          <a:prstGeom prst="rect">
            <a:avLst/>
          </a:prstGeom>
          <a:noFill/>
        </p:spPr>
        <p:txBody>
          <a:bodyPr wrap="none" rtlCol="0">
            <a:spAutoFit/>
          </a:bodyPr>
          <a:lstStyle/>
          <a:p>
            <a:pPr>
              <a:lnSpc>
                <a:spcPct val="150000"/>
              </a:lnSpc>
            </a:pPr>
            <a:r>
              <a:rPr lang="en-US" sz="2400" dirty="0">
                <a:latin typeface="+mn-lt"/>
              </a:rPr>
              <a:t>Survey study (70% response rate)</a:t>
            </a:r>
          </a:p>
          <a:p>
            <a:pPr marL="285750" indent="-285750">
              <a:lnSpc>
                <a:spcPct val="150000"/>
              </a:lnSpc>
              <a:buFontTx/>
              <a:buChar char="-"/>
            </a:pPr>
            <a:r>
              <a:rPr lang="en-US" sz="2400" dirty="0">
                <a:latin typeface="+mn-lt"/>
              </a:rPr>
              <a:t>Increasing number of women medical graduates</a:t>
            </a:r>
          </a:p>
          <a:p>
            <a:pPr marL="285750" indent="-285750">
              <a:lnSpc>
                <a:spcPct val="150000"/>
              </a:lnSpc>
              <a:buFontTx/>
              <a:buChar char="-"/>
            </a:pPr>
            <a:r>
              <a:rPr lang="en-US" sz="2400" dirty="0">
                <a:latin typeface="+mn-lt"/>
              </a:rPr>
              <a:t>Underrepresentation of women in leadership positions</a:t>
            </a:r>
          </a:p>
          <a:p>
            <a:pPr marL="285750" indent="-285750">
              <a:lnSpc>
                <a:spcPct val="150000"/>
              </a:lnSpc>
              <a:buFontTx/>
              <a:buChar char="-"/>
            </a:pPr>
            <a:r>
              <a:rPr lang="en-US" sz="2400" dirty="0">
                <a:latin typeface="+mn-lt"/>
              </a:rPr>
              <a:t>Lack of role models</a:t>
            </a:r>
          </a:p>
        </p:txBody>
      </p:sp>
      <p:pic>
        <p:nvPicPr>
          <p:cNvPr id="10" name="Picture 9"/>
          <p:cNvPicPr>
            <a:picLocks noChangeAspect="1"/>
          </p:cNvPicPr>
          <p:nvPr/>
        </p:nvPicPr>
        <p:blipFill>
          <a:blip r:embed="rId4"/>
          <a:stretch>
            <a:fillRect/>
          </a:stretch>
        </p:blipFill>
        <p:spPr>
          <a:xfrm>
            <a:off x="4077885" y="4373455"/>
            <a:ext cx="7911548" cy="1669774"/>
          </a:xfrm>
          <a:prstGeom prst="rect">
            <a:avLst/>
          </a:prstGeom>
        </p:spPr>
      </p:pic>
      <p:sp>
        <p:nvSpPr>
          <p:cNvPr id="12" name="TextBox 11"/>
          <p:cNvSpPr txBox="1"/>
          <p:nvPr/>
        </p:nvSpPr>
        <p:spPr>
          <a:xfrm>
            <a:off x="7773926" y="5689474"/>
            <a:ext cx="4198585" cy="369332"/>
          </a:xfrm>
          <a:prstGeom prst="rect">
            <a:avLst/>
          </a:prstGeom>
          <a:noFill/>
        </p:spPr>
        <p:txBody>
          <a:bodyPr wrap="none" rtlCol="0">
            <a:spAutoFit/>
          </a:bodyPr>
          <a:lstStyle/>
          <a:p>
            <a:r>
              <a:rPr lang="en-US" dirty="0">
                <a:latin typeface="+mj-lt"/>
              </a:rPr>
              <a:t>Academic Medicine. 2016; 91 (8): 1053</a:t>
            </a:r>
          </a:p>
        </p:txBody>
      </p:sp>
    </p:spTree>
    <p:extLst>
      <p:ext uri="{BB962C8B-B14F-4D97-AF65-F5344CB8AC3E}">
        <p14:creationId xmlns:p14="http://schemas.microsoft.com/office/powerpoint/2010/main" val="186848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062150" y="-59988"/>
            <a:ext cx="10183586" cy="6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400" b="1" dirty="0">
                <a:solidFill>
                  <a:srgbClr val="002060"/>
                </a:solidFill>
                <a:latin typeface="Arial" panose="020B0604020202020204" pitchFamily="34" charset="0"/>
              </a:rPr>
              <a:t>Four key gate keepers</a:t>
            </a:r>
          </a:p>
        </p:txBody>
      </p:sp>
      <p:sp>
        <p:nvSpPr>
          <p:cNvPr id="7" name="Text Placeholder 6"/>
          <p:cNvSpPr>
            <a:spLocks noGrp="1"/>
          </p:cNvSpPr>
          <p:nvPr>
            <p:ph type="body" sz="quarter" idx="12"/>
          </p:nvPr>
        </p:nvSpPr>
        <p:spPr>
          <a:xfrm>
            <a:off x="1062150" y="1161304"/>
            <a:ext cx="10207255" cy="4150894"/>
          </a:xfrm>
        </p:spPr>
        <p:txBody>
          <a:bodyPr/>
          <a:lstStyle/>
          <a:p>
            <a:pPr marL="0" indent="0">
              <a:buNone/>
            </a:pPr>
            <a:r>
              <a:rPr lang="en-US" sz="2800" dirty="0"/>
              <a:t>As a first step, lets examine data in the four important avenues for advancement</a:t>
            </a:r>
            <a:endParaRPr lang="en-US" dirty="0"/>
          </a:p>
        </p:txBody>
      </p:sp>
      <p:pic>
        <p:nvPicPr>
          <p:cNvPr id="2" name="Picture 1"/>
          <p:cNvPicPr>
            <a:picLocks noChangeAspect="1"/>
          </p:cNvPicPr>
          <p:nvPr/>
        </p:nvPicPr>
        <p:blipFill>
          <a:blip r:embed="rId3"/>
          <a:stretch>
            <a:fillRect/>
          </a:stretch>
        </p:blipFill>
        <p:spPr>
          <a:xfrm>
            <a:off x="6470385" y="2457190"/>
            <a:ext cx="2117382"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stretch>
            <a:fillRect/>
          </a:stretch>
        </p:blipFill>
        <p:spPr>
          <a:xfrm>
            <a:off x="9084263" y="2457190"/>
            <a:ext cx="2161473"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stretch>
            <a:fillRect/>
          </a:stretch>
        </p:blipFill>
        <p:spPr>
          <a:xfrm>
            <a:off x="951465" y="2457190"/>
            <a:ext cx="228861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6"/>
          <a:stretch>
            <a:fillRect/>
          </a:stretch>
        </p:blipFill>
        <p:spPr>
          <a:xfrm>
            <a:off x="3736576" y="2457190"/>
            <a:ext cx="2237314"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flipH="1">
            <a:off x="1062148" y="4461761"/>
            <a:ext cx="2074456" cy="369332"/>
          </a:xfrm>
          <a:prstGeom prst="rect">
            <a:avLst/>
          </a:prstGeom>
          <a:noFill/>
        </p:spPr>
        <p:txBody>
          <a:bodyPr wrap="square" rtlCol="0">
            <a:spAutoFit/>
          </a:bodyPr>
          <a:lstStyle/>
          <a:p>
            <a:pPr algn="ctr"/>
            <a:r>
              <a:rPr lang="en-US" b="1" dirty="0">
                <a:latin typeface="+mn-lt"/>
              </a:rPr>
              <a:t>Medical Journals</a:t>
            </a:r>
          </a:p>
        </p:txBody>
      </p:sp>
      <p:sp>
        <p:nvSpPr>
          <p:cNvPr id="9" name="TextBox 8"/>
          <p:cNvSpPr txBox="1"/>
          <p:nvPr/>
        </p:nvSpPr>
        <p:spPr>
          <a:xfrm flipH="1">
            <a:off x="3818005" y="4461761"/>
            <a:ext cx="2074456" cy="369332"/>
          </a:xfrm>
          <a:prstGeom prst="rect">
            <a:avLst/>
          </a:prstGeom>
          <a:noFill/>
        </p:spPr>
        <p:txBody>
          <a:bodyPr wrap="square" rtlCol="0">
            <a:spAutoFit/>
          </a:bodyPr>
          <a:lstStyle/>
          <a:p>
            <a:pPr algn="ctr"/>
            <a:r>
              <a:rPr lang="en-US" b="1" dirty="0">
                <a:latin typeface="+mn-lt"/>
              </a:rPr>
              <a:t>Societies</a:t>
            </a:r>
          </a:p>
        </p:txBody>
      </p:sp>
      <p:sp>
        <p:nvSpPr>
          <p:cNvPr id="10" name="TextBox 9"/>
          <p:cNvSpPr txBox="1"/>
          <p:nvPr/>
        </p:nvSpPr>
        <p:spPr>
          <a:xfrm flipH="1">
            <a:off x="6491848" y="4461761"/>
            <a:ext cx="2074456" cy="646331"/>
          </a:xfrm>
          <a:prstGeom prst="rect">
            <a:avLst/>
          </a:prstGeom>
          <a:noFill/>
        </p:spPr>
        <p:txBody>
          <a:bodyPr wrap="square" rtlCol="0">
            <a:spAutoFit/>
          </a:bodyPr>
          <a:lstStyle/>
          <a:p>
            <a:pPr algn="ctr"/>
            <a:r>
              <a:rPr lang="en-US" b="1" dirty="0">
                <a:latin typeface="+mn-lt"/>
              </a:rPr>
              <a:t>Universities </a:t>
            </a:r>
          </a:p>
          <a:p>
            <a:pPr algn="ctr"/>
            <a:r>
              <a:rPr lang="en-US" b="1" dirty="0">
                <a:latin typeface="+mn-lt"/>
              </a:rPr>
              <a:t>Hospitals</a:t>
            </a:r>
          </a:p>
        </p:txBody>
      </p:sp>
      <p:sp>
        <p:nvSpPr>
          <p:cNvPr id="11" name="TextBox 10"/>
          <p:cNvSpPr txBox="1"/>
          <p:nvPr/>
        </p:nvSpPr>
        <p:spPr>
          <a:xfrm flipH="1">
            <a:off x="9127771" y="4461761"/>
            <a:ext cx="2074456" cy="646331"/>
          </a:xfrm>
          <a:prstGeom prst="rect">
            <a:avLst/>
          </a:prstGeom>
          <a:noFill/>
        </p:spPr>
        <p:txBody>
          <a:bodyPr wrap="square" rtlCol="0">
            <a:spAutoFit/>
          </a:bodyPr>
          <a:lstStyle/>
          <a:p>
            <a:pPr algn="ctr"/>
            <a:r>
              <a:rPr lang="en-US" b="1" dirty="0">
                <a:latin typeface="+mn-lt"/>
              </a:rPr>
              <a:t>Funding Agencies</a:t>
            </a:r>
          </a:p>
        </p:txBody>
      </p:sp>
    </p:spTree>
    <p:extLst>
      <p:ext uri="{BB962C8B-B14F-4D97-AF65-F5344CB8AC3E}">
        <p14:creationId xmlns:p14="http://schemas.microsoft.com/office/powerpoint/2010/main" val="7442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1D426-24E9-5D4B-951C-41D6F638C70D}"/>
              </a:ext>
            </a:extLst>
          </p:cNvPr>
          <p:cNvPicPr>
            <a:picLocks noChangeAspect="1"/>
          </p:cNvPicPr>
          <p:nvPr/>
        </p:nvPicPr>
        <p:blipFill>
          <a:blip r:embed="rId3"/>
          <a:stretch>
            <a:fillRect/>
          </a:stretch>
        </p:blipFill>
        <p:spPr>
          <a:xfrm>
            <a:off x="853838" y="1834783"/>
            <a:ext cx="5033801" cy="3657600"/>
          </a:xfrm>
          <a:prstGeom prst="rect">
            <a:avLst/>
          </a:prstGeom>
        </p:spPr>
      </p:pic>
      <p:sp>
        <p:nvSpPr>
          <p:cNvPr id="2" name="TextBox 1"/>
          <p:cNvSpPr txBox="1"/>
          <p:nvPr/>
        </p:nvSpPr>
        <p:spPr>
          <a:xfrm>
            <a:off x="2176340" y="1344410"/>
            <a:ext cx="2640723" cy="461665"/>
          </a:xfrm>
          <a:prstGeom prst="rect">
            <a:avLst/>
          </a:prstGeom>
          <a:noFill/>
        </p:spPr>
        <p:txBody>
          <a:bodyPr wrap="none" rtlCol="0">
            <a:spAutoFit/>
          </a:bodyPr>
          <a:lstStyle/>
          <a:p>
            <a:r>
              <a:rPr lang="en-US" sz="2400" b="1" dirty="0">
                <a:latin typeface="+mn-lt"/>
              </a:rPr>
              <a:t>Temporal Trends</a:t>
            </a:r>
          </a:p>
        </p:txBody>
      </p:sp>
      <p:pic>
        <p:nvPicPr>
          <p:cNvPr id="7" name="Picture 6"/>
          <p:cNvPicPr>
            <a:picLocks noChangeAspect="1"/>
          </p:cNvPicPr>
          <p:nvPr/>
        </p:nvPicPr>
        <p:blipFill rotWithShape="1">
          <a:blip r:embed="rId4"/>
          <a:srcRect b="5146"/>
          <a:stretch/>
        </p:blipFill>
        <p:spPr>
          <a:xfrm>
            <a:off x="383783" y="-135086"/>
            <a:ext cx="7586996" cy="1439319"/>
          </a:xfrm>
          <a:prstGeom prst="rect">
            <a:avLst/>
          </a:prstGeom>
        </p:spPr>
      </p:pic>
      <p:sp>
        <p:nvSpPr>
          <p:cNvPr id="8" name="TextBox 7"/>
          <p:cNvSpPr txBox="1"/>
          <p:nvPr/>
        </p:nvSpPr>
        <p:spPr>
          <a:xfrm>
            <a:off x="395975" y="741460"/>
            <a:ext cx="7576649" cy="584775"/>
          </a:xfrm>
          <a:prstGeom prst="rect">
            <a:avLst/>
          </a:prstGeom>
          <a:noFill/>
        </p:spPr>
        <p:txBody>
          <a:bodyPr wrap="square" rtlCol="0">
            <a:spAutoFit/>
          </a:bodyPr>
          <a:lstStyle/>
          <a:p>
            <a:r>
              <a:rPr lang="en-US" sz="1600" b="1" dirty="0">
                <a:solidFill>
                  <a:schemeClr val="tx1">
                    <a:lumMod val="75000"/>
                    <a:lumOff val="25000"/>
                  </a:schemeClr>
                </a:solidFill>
                <a:latin typeface="Helvetica" panose="020B0604020202020204" pitchFamily="34" charset="0"/>
                <a:cs typeface="Helvetica" panose="020B0604020202020204" pitchFamily="34" charset="0"/>
              </a:rPr>
              <a:t>S Balasubramanian, S Saberi, S Yu, CS Duvernoy, SM Day, PP Agarwal  Circulation. 2020; 141:  603 - 605</a:t>
            </a:r>
          </a:p>
        </p:txBody>
      </p:sp>
      <p:pic>
        <p:nvPicPr>
          <p:cNvPr id="9" name="Picture 8">
            <a:extLst>
              <a:ext uri="{FF2B5EF4-FFF2-40B4-BE49-F238E27FC236}">
                <a16:creationId xmlns:a16="http://schemas.microsoft.com/office/drawing/2014/main" id="{00043127-97B9-F542-BAFC-19B0FA765170}"/>
              </a:ext>
            </a:extLst>
          </p:cNvPr>
          <p:cNvPicPr>
            <a:picLocks noChangeAspect="1"/>
          </p:cNvPicPr>
          <p:nvPr/>
        </p:nvPicPr>
        <p:blipFill>
          <a:blip r:embed="rId5"/>
          <a:stretch>
            <a:fillRect/>
          </a:stretch>
        </p:blipFill>
        <p:spPr>
          <a:xfrm>
            <a:off x="6395805" y="1856785"/>
            <a:ext cx="5046748" cy="3657600"/>
          </a:xfrm>
          <a:prstGeom prst="rect">
            <a:avLst/>
          </a:prstGeom>
        </p:spPr>
      </p:pic>
      <p:sp>
        <p:nvSpPr>
          <p:cNvPr id="10" name="TextBox 9"/>
          <p:cNvSpPr txBox="1"/>
          <p:nvPr/>
        </p:nvSpPr>
        <p:spPr>
          <a:xfrm>
            <a:off x="6724507" y="1346003"/>
            <a:ext cx="4389343" cy="461665"/>
          </a:xfrm>
          <a:prstGeom prst="rect">
            <a:avLst/>
          </a:prstGeom>
          <a:noFill/>
        </p:spPr>
        <p:txBody>
          <a:bodyPr wrap="none" rtlCol="0">
            <a:spAutoFit/>
          </a:bodyPr>
          <a:lstStyle/>
          <a:p>
            <a:r>
              <a:rPr lang="en-US" sz="2400" b="1" dirty="0">
                <a:latin typeface="+mn-lt"/>
              </a:rPr>
              <a:t>General Cardiology Journals</a:t>
            </a:r>
          </a:p>
        </p:txBody>
      </p:sp>
    </p:spTree>
    <p:extLst>
      <p:ext uri="{BB962C8B-B14F-4D97-AF65-F5344CB8AC3E}">
        <p14:creationId xmlns:p14="http://schemas.microsoft.com/office/powerpoint/2010/main" val="4227228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2"/>
</p:tagLst>
</file>

<file path=ppt/tags/tag2.xml><?xml version="1.0" encoding="utf-8"?>
<p:tagLst xmlns:a="http://schemas.openxmlformats.org/drawingml/2006/main" xmlns:r="http://schemas.openxmlformats.org/officeDocument/2006/relationships" xmlns:p="http://schemas.openxmlformats.org/presentationml/2006/main">
  <p:tag name="AS_UNIQUEID" val="13"/>
</p:tagLst>
</file>

<file path=ppt/tags/tag3.xml><?xml version="1.0" encoding="utf-8"?>
<p:tagLst xmlns:a="http://schemas.openxmlformats.org/drawingml/2006/main" xmlns:r="http://schemas.openxmlformats.org/officeDocument/2006/relationships" xmlns:p="http://schemas.openxmlformats.org/presentationml/2006/main">
  <p:tag name="AS_UNIQUEID" val="14"/>
</p:tagLst>
</file>

<file path=ppt/tags/tag4.xml><?xml version="1.0" encoding="utf-8"?>
<p:tagLst xmlns:a="http://schemas.openxmlformats.org/drawingml/2006/main" xmlns:r="http://schemas.openxmlformats.org/officeDocument/2006/relationships" xmlns:p="http://schemas.openxmlformats.org/presentationml/2006/main">
  <p:tag name="AS_UNIQUEID" val="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1695</Words>
  <Application>Microsoft Macintosh PowerPoint</Application>
  <PresentationFormat>Widescreen</PresentationFormat>
  <Paragraphs>291</Paragraphs>
  <Slides>32</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Cambria</vt:lpstr>
      <vt:lpstr>Helvetica</vt:lpstr>
      <vt:lpstr>robotoregular</vt:lpstr>
      <vt:lpstr>Tiempos Text</vt:lpstr>
      <vt:lpstr>Times New Roman</vt:lpstr>
      <vt:lpstr>Univers LT Std 57 Cn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2017-01-09T15:47:55Z</dcterms:created>
  <dcterms:modified xsi:type="dcterms:W3CDTF">2022-01-17T01:49:50Z</dcterms:modified>
</cp:coreProperties>
</file>