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5143500" type="screen16x9"/>
  <p:notesSz cx="6858000" cy="9144000"/>
  <p:embeddedFontLst>
    <p:embeddedFont>
      <p:font typeface="Proxima Nova" panose="02000506030000020004"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406A4A-F0E7-4F0B-98FB-9FC5F6E07F62}">
  <a:tblStyle styleId="{98406A4A-F0E7-4F0B-98FB-9FC5F6E07F6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8"/>
  </p:normalViewPr>
  <p:slideViewPr>
    <p:cSldViewPr snapToGrid="0">
      <p:cViewPr varScale="1">
        <p:scale>
          <a:sx n="160" d="100"/>
          <a:sy n="160" d="100"/>
        </p:scale>
        <p:origin x="24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e775c6f9b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e775c6f9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775c6f9be_0_4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e775c6f9be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e929a42984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e929a4298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e775c6f9be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e775c6f9b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f8f94510b6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f8f94510b6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e775c6f9be_0_3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e775c6f9be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f8f94510b6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f8f94510b6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f8f94510b6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f8f94510b6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b859649eac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b859649ea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e929a4298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e929a4298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f8f94510b6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f8f94510b6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775c6f9be_0_4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775c6f9be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f8f94510b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f8f94510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f8f94510b6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f8f94510b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f8f94510b6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f8f94510b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f8f94510b6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f8f94510b6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8f94510b6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f8f94510b6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8f94510b6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f8f94510b6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8f94510b6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f8f94510b6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4"/>
        <p:cNvGrpSpPr/>
        <p:nvPr/>
      </p:nvGrpSpPr>
      <p:grpSpPr>
        <a:xfrm>
          <a:off x="0" y="0"/>
          <a:ext cx="0" cy="0"/>
          <a:chOff x="0" y="0"/>
          <a:chExt cx="0" cy="0"/>
        </a:xfrm>
      </p:grpSpPr>
      <p:cxnSp>
        <p:nvCxnSpPr>
          <p:cNvPr id="55" name="Google Shape;55;p14"/>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56" name="Google Shape;56;p14"/>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7" name="Google Shape;57;p14"/>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58" name="Google Shape;5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9"/>
        <p:cNvGrpSpPr/>
        <p:nvPr/>
      </p:nvGrpSpPr>
      <p:grpSpPr>
        <a:xfrm>
          <a:off x="0" y="0"/>
          <a:ext cx="0" cy="0"/>
          <a:chOff x="0" y="0"/>
          <a:chExt cx="0" cy="0"/>
        </a:xfrm>
      </p:grpSpPr>
      <p:cxnSp>
        <p:nvCxnSpPr>
          <p:cNvPr id="60" name="Google Shape;60;p15"/>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61" name="Google Shape;61;p15"/>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62" name="Google Shape;6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16"/>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7" name="Google Shape;6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1" name="Google Shape;71;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2" name="Google Shape;7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8" name="Google Shape;78;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9" name="Google Shape;79;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2" name="Google Shape;8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21"/>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 name="Google Shape;85;p21"/>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86" name="Google Shape;86;p21"/>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7" name="Google Shape;87;p21"/>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 name="Google Shape;88;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89" name="Google Shape;8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p22"/>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100"/>
              <a:buNone/>
              <a:defRPr sz="2100"/>
            </a:lvl1pPr>
          </a:lstStyle>
          <a:p>
            <a:endParaRPr/>
          </a:p>
        </p:txBody>
      </p:sp>
      <p:sp>
        <p:nvSpPr>
          <p:cNvPr id="92" name="Google Shape;9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p23"/>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3"/>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0"/>
              <a:buNone/>
              <a:defRPr sz="14000" b="1"/>
            </a:lvl1pPr>
            <a:lvl2pPr lvl="1" algn="ctr" rtl="0">
              <a:spcBef>
                <a:spcPts val="0"/>
              </a:spcBef>
              <a:spcAft>
                <a:spcPts val="0"/>
              </a:spcAft>
              <a:buSzPts val="14000"/>
              <a:buNone/>
              <a:defRPr sz="14000" b="1"/>
            </a:lvl2pPr>
            <a:lvl3pPr lvl="2" algn="ctr" rtl="0">
              <a:spcBef>
                <a:spcPts val="0"/>
              </a:spcBef>
              <a:spcAft>
                <a:spcPts val="0"/>
              </a:spcAft>
              <a:buSzPts val="14000"/>
              <a:buNone/>
              <a:defRPr sz="14000" b="1"/>
            </a:lvl3pPr>
            <a:lvl4pPr lvl="3" algn="ctr" rtl="0">
              <a:spcBef>
                <a:spcPts val="0"/>
              </a:spcBef>
              <a:spcAft>
                <a:spcPts val="0"/>
              </a:spcAft>
              <a:buSzPts val="14000"/>
              <a:buNone/>
              <a:defRPr sz="14000" b="1"/>
            </a:lvl4pPr>
            <a:lvl5pPr lvl="4" algn="ctr" rtl="0">
              <a:spcBef>
                <a:spcPts val="0"/>
              </a:spcBef>
              <a:spcAft>
                <a:spcPts val="0"/>
              </a:spcAft>
              <a:buSzPts val="14000"/>
              <a:buNone/>
              <a:defRPr sz="14000" b="1"/>
            </a:lvl5pPr>
            <a:lvl6pPr lvl="5" algn="ctr" rtl="0">
              <a:spcBef>
                <a:spcPts val="0"/>
              </a:spcBef>
              <a:spcAft>
                <a:spcPts val="0"/>
              </a:spcAft>
              <a:buSzPts val="14000"/>
              <a:buNone/>
              <a:defRPr sz="14000" b="1"/>
            </a:lvl6pPr>
            <a:lvl7pPr lvl="6" algn="ctr" rtl="0">
              <a:spcBef>
                <a:spcPts val="0"/>
              </a:spcBef>
              <a:spcAft>
                <a:spcPts val="0"/>
              </a:spcAft>
              <a:buSzPts val="14000"/>
              <a:buNone/>
              <a:defRPr sz="14000" b="1"/>
            </a:lvl7pPr>
            <a:lvl8pPr lvl="7" algn="ctr" rtl="0">
              <a:spcBef>
                <a:spcPts val="0"/>
              </a:spcBef>
              <a:spcAft>
                <a:spcPts val="0"/>
              </a:spcAft>
              <a:buSzPts val="14000"/>
              <a:buNone/>
              <a:defRPr sz="14000" b="1"/>
            </a:lvl8pPr>
            <a:lvl9pPr lvl="8" algn="ctr" rtl="0">
              <a:spcBef>
                <a:spcPts val="0"/>
              </a:spcBef>
              <a:spcAft>
                <a:spcPts val="0"/>
              </a:spcAft>
              <a:buSzPts val="14000"/>
              <a:buNone/>
              <a:defRPr sz="14000" b="1"/>
            </a:lvl9pPr>
          </a:lstStyle>
          <a:p>
            <a:r>
              <a:t>xx%</a:t>
            </a:r>
          </a:p>
        </p:txBody>
      </p:sp>
      <p:sp>
        <p:nvSpPr>
          <p:cNvPr id="96" name="Google Shape;96;p23"/>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7" name="Google Shape;9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Proxima Nova"/>
                <a:ea typeface="Proxima Nova"/>
                <a:cs typeface="Proxima Nova"/>
                <a:sym typeface="Proxima Nova"/>
              </a:defRPr>
            </a:lvl1pPr>
            <a:lvl2pPr lvl="1" algn="r" rtl="0">
              <a:buNone/>
              <a:defRPr sz="1000">
                <a:solidFill>
                  <a:schemeClr val="dk1"/>
                </a:solidFill>
                <a:latin typeface="Proxima Nova"/>
                <a:ea typeface="Proxima Nova"/>
                <a:cs typeface="Proxima Nova"/>
                <a:sym typeface="Proxima Nova"/>
              </a:defRPr>
            </a:lvl2pPr>
            <a:lvl3pPr lvl="2" algn="r" rtl="0">
              <a:buNone/>
              <a:defRPr sz="1000">
                <a:solidFill>
                  <a:schemeClr val="dk1"/>
                </a:solidFill>
                <a:latin typeface="Proxima Nova"/>
                <a:ea typeface="Proxima Nova"/>
                <a:cs typeface="Proxima Nova"/>
                <a:sym typeface="Proxima Nova"/>
              </a:defRPr>
            </a:lvl3pPr>
            <a:lvl4pPr lvl="3" algn="r" rtl="0">
              <a:buNone/>
              <a:defRPr sz="1000">
                <a:solidFill>
                  <a:schemeClr val="dk1"/>
                </a:solidFill>
                <a:latin typeface="Proxima Nova"/>
                <a:ea typeface="Proxima Nova"/>
                <a:cs typeface="Proxima Nova"/>
                <a:sym typeface="Proxima Nova"/>
              </a:defRPr>
            </a:lvl4pPr>
            <a:lvl5pPr lvl="4" algn="r" rtl="0">
              <a:buNone/>
              <a:defRPr sz="1000">
                <a:solidFill>
                  <a:schemeClr val="dk1"/>
                </a:solidFill>
                <a:latin typeface="Proxima Nova"/>
                <a:ea typeface="Proxima Nova"/>
                <a:cs typeface="Proxima Nova"/>
                <a:sym typeface="Proxima Nova"/>
              </a:defRPr>
            </a:lvl5pPr>
            <a:lvl6pPr lvl="5" algn="r" rtl="0">
              <a:buNone/>
              <a:defRPr sz="1000">
                <a:solidFill>
                  <a:schemeClr val="dk1"/>
                </a:solidFill>
                <a:latin typeface="Proxima Nova"/>
                <a:ea typeface="Proxima Nova"/>
                <a:cs typeface="Proxima Nova"/>
                <a:sym typeface="Proxima Nova"/>
              </a:defRPr>
            </a:lvl6pPr>
            <a:lvl7pPr lvl="6" algn="r" rtl="0">
              <a:buNone/>
              <a:defRPr sz="1000">
                <a:solidFill>
                  <a:schemeClr val="dk1"/>
                </a:solidFill>
                <a:latin typeface="Proxima Nova"/>
                <a:ea typeface="Proxima Nova"/>
                <a:cs typeface="Proxima Nova"/>
                <a:sym typeface="Proxima Nova"/>
              </a:defRPr>
            </a:lvl7pPr>
            <a:lvl8pPr lvl="7" algn="r" rtl="0">
              <a:buNone/>
              <a:defRPr sz="1000">
                <a:solidFill>
                  <a:schemeClr val="dk1"/>
                </a:solidFill>
                <a:latin typeface="Proxima Nova"/>
                <a:ea typeface="Proxima Nova"/>
                <a:cs typeface="Proxima Nova"/>
                <a:sym typeface="Proxima Nova"/>
              </a:defRPr>
            </a:lvl8pPr>
            <a:lvl9pPr lvl="8" algn="r" rtl="0">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www.nationalgeographic.com/environment/article/worlds-second-biggest-rainforest-will-soon-reopen-to-large-scale-logging"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grain.org/system/articles/pdfs/000/006/602/original/Development_Finance_as_Agro_Colonialism_Feronia_PHC.pdf?1611835293"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hrw.org/news/2019/11/25/dr-congo-development-banks-linked-palm-oil-abuses#:~:text=Human%20Rights%20Watch%20found%20that,result%20in%20extreme%20poverty%20wage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oaklandinstitute.org/riao-drc-report-human-rights-situation-lokutu-and-bolombo" TargetMode="External"/><Relationship Id="rId4" Type="http://schemas.openxmlformats.org/officeDocument/2006/relationships/hyperlink" Target="https://www.farmlandgrab.org/uploads/attachment/Development_Finance_as_Agro_Colonialism_Feronia_PHC.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farmlandgrab.org/30142"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oaklandinstitute.org/riao-drc-report-human-rights-situation-lokutu-and-bolombo" TargetMode="External"/><Relationship Id="rId5" Type="http://schemas.openxmlformats.org/officeDocument/2006/relationships/hyperlink" Target="https://www.frontlinedefenders.org/fr/case/arbitrary-detention-and-ill-treatement-human-rights-defender-franck-balimbasahttps:/www.frontlinedefenders.org/fr/case/arbitrary-detention-and-ill-treatement-human-rights-defender-franck-balimbasa" TargetMode="External"/><Relationship Id="rId4" Type="http://schemas.openxmlformats.org/officeDocument/2006/relationships/hyperlink" Target="https://www.farmlandgrab.org/post/view/30275-rdc-entretien-avec-mme-augin-nolofana-la-maman-d-un-jeune-villageois-de-mwingi-qui-aurait-ete-tue-par-les-agents-de-la-societe-phc-kk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hyperlink" Target="https://regents.umich.edu/files/meetings/02-19/2019-02-IX-1.pdf" TargetMode="External"/><Relationship Id="rId3" Type="http://schemas.openxmlformats.org/officeDocument/2006/relationships/image" Target="../media/image9.png"/><Relationship Id="rId7" Type="http://schemas.openxmlformats.org/officeDocument/2006/relationships/hyperlink" Target="https://regents.umich.edu/files/meetings/04-17/2017-04-IX-2.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regents.umich.edu/files/meetings/06-15/2015-06-IX-2.pdf" TargetMode="External"/><Relationship Id="rId5" Type="http://schemas.openxmlformats.org/officeDocument/2006/relationships/hyperlink" Target="https://regents.umich.edu/files/meetings/07-11/2011-07-IX-3.pdf" TargetMode="External"/><Relationship Id="rId4" Type="http://schemas.openxmlformats.org/officeDocument/2006/relationships/hyperlink" Target="https://www.oaklandinstitute.org/riao-drc-report-human-rights-situation-lokutu-and-bolomb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5" descr="postImage1394171325.jpg"/>
          <p:cNvPicPr preferRelativeResize="0"/>
          <p:nvPr/>
        </p:nvPicPr>
        <p:blipFill>
          <a:blip r:embed="rId3">
            <a:alphaModFix/>
          </a:blip>
          <a:stretch>
            <a:fillRect/>
          </a:stretch>
        </p:blipFill>
        <p:spPr>
          <a:xfrm>
            <a:off x="0" y="0"/>
            <a:ext cx="9143999" cy="5143500"/>
          </a:xfrm>
          <a:prstGeom prst="rect">
            <a:avLst/>
          </a:prstGeom>
          <a:noFill/>
          <a:ln>
            <a:noFill/>
          </a:ln>
        </p:spPr>
      </p:pic>
      <p:sp>
        <p:nvSpPr>
          <p:cNvPr id="105" name="Google Shape;105;p25"/>
          <p:cNvSpPr/>
          <p:nvPr/>
        </p:nvSpPr>
        <p:spPr>
          <a:xfrm>
            <a:off x="1014900" y="1350975"/>
            <a:ext cx="7114200" cy="1976100"/>
          </a:xfrm>
          <a:prstGeom prst="rect">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5"/>
          <p:cNvSpPr txBox="1">
            <a:spLocks noGrp="1"/>
          </p:cNvSpPr>
          <p:nvPr>
            <p:ph type="ctrTitle"/>
          </p:nvPr>
        </p:nvSpPr>
        <p:spPr>
          <a:xfrm>
            <a:off x="606900" y="1958350"/>
            <a:ext cx="7930200" cy="1811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endParaRPr sz="5550">
              <a:latin typeface="Arial"/>
              <a:ea typeface="Arial"/>
              <a:cs typeface="Arial"/>
              <a:sym typeface="Arial"/>
            </a:endParaRPr>
          </a:p>
          <a:p>
            <a:pPr marL="0" lvl="0" indent="0" algn="ctr" rtl="0">
              <a:lnSpc>
                <a:spcPct val="75000"/>
              </a:lnSpc>
              <a:spcBef>
                <a:spcPts val="0"/>
              </a:spcBef>
              <a:spcAft>
                <a:spcPts val="0"/>
              </a:spcAft>
              <a:buNone/>
            </a:pPr>
            <a:endParaRPr sz="3300"/>
          </a:p>
          <a:p>
            <a:pPr marL="0" lvl="0" indent="0" algn="ctr" rtl="0">
              <a:lnSpc>
                <a:spcPct val="75000"/>
              </a:lnSpc>
              <a:spcBef>
                <a:spcPts val="0"/>
              </a:spcBef>
              <a:spcAft>
                <a:spcPts val="0"/>
              </a:spcAft>
              <a:buNone/>
            </a:pPr>
            <a:r>
              <a:rPr lang="en" sz="3300"/>
              <a:t>Social and Environmental Justice Issues </a:t>
            </a:r>
            <a:endParaRPr sz="3300"/>
          </a:p>
          <a:p>
            <a:pPr marL="0" lvl="0" indent="0" algn="ctr" rtl="0">
              <a:lnSpc>
                <a:spcPct val="75000"/>
              </a:lnSpc>
              <a:spcBef>
                <a:spcPts val="0"/>
              </a:spcBef>
              <a:spcAft>
                <a:spcPts val="0"/>
              </a:spcAft>
              <a:buNone/>
            </a:pPr>
            <a:r>
              <a:rPr lang="en" sz="3300"/>
              <a:t>and Human Health</a:t>
            </a:r>
            <a:endParaRPr sz="3300"/>
          </a:p>
          <a:p>
            <a:pPr marL="0" lvl="0" indent="0" algn="ctr" rtl="0">
              <a:lnSpc>
                <a:spcPct val="75000"/>
              </a:lnSpc>
              <a:spcBef>
                <a:spcPts val="0"/>
              </a:spcBef>
              <a:spcAft>
                <a:spcPts val="0"/>
              </a:spcAft>
              <a:buNone/>
            </a:pPr>
            <a:endParaRPr sz="850"/>
          </a:p>
          <a:p>
            <a:pPr marL="0" lvl="0" indent="0" algn="ctr" rtl="0">
              <a:lnSpc>
                <a:spcPct val="75000"/>
              </a:lnSpc>
              <a:spcBef>
                <a:spcPts val="0"/>
              </a:spcBef>
              <a:spcAft>
                <a:spcPts val="0"/>
              </a:spcAft>
              <a:buNone/>
            </a:pPr>
            <a:endParaRPr sz="1100"/>
          </a:p>
          <a:p>
            <a:pPr marL="0" lvl="0" indent="0" algn="ctr" rtl="0">
              <a:lnSpc>
                <a:spcPct val="75000"/>
              </a:lnSpc>
              <a:spcBef>
                <a:spcPts val="0"/>
              </a:spcBef>
              <a:spcAft>
                <a:spcPts val="0"/>
              </a:spcAft>
              <a:buNone/>
            </a:pPr>
            <a:r>
              <a:rPr lang="en" sz="2000"/>
              <a:t>Francine Dolins, Ph.D., Daniel Arini, Anthony Cieri, Harry Rahn</a:t>
            </a:r>
            <a:endParaRPr sz="2000"/>
          </a:p>
          <a:p>
            <a:pPr marL="0" lvl="0" indent="0" algn="ctr" rtl="0">
              <a:lnSpc>
                <a:spcPct val="75000"/>
              </a:lnSpc>
              <a:spcBef>
                <a:spcPts val="200"/>
              </a:spcBef>
              <a:spcAft>
                <a:spcPts val="0"/>
              </a:spcAft>
              <a:buNone/>
            </a:pPr>
            <a:r>
              <a:rPr lang="en" sz="1550" i="1"/>
              <a:t>University of Michigan-Dearborn</a:t>
            </a:r>
            <a:endParaRPr sz="1550" i="1"/>
          </a:p>
          <a:p>
            <a:pPr marL="0" lvl="0" indent="0" algn="l" rtl="0">
              <a:lnSpc>
                <a:spcPct val="75000"/>
              </a:lnSpc>
              <a:spcBef>
                <a:spcPts val="400"/>
              </a:spcBef>
              <a:spcAft>
                <a:spcPts val="0"/>
              </a:spcAft>
              <a:buNone/>
            </a:pPr>
            <a:endParaRPr sz="3300"/>
          </a:p>
          <a:p>
            <a:pPr marL="0" lvl="0" indent="0" algn="l" rtl="0">
              <a:lnSpc>
                <a:spcPct val="75000"/>
              </a:lnSpc>
              <a:spcBef>
                <a:spcPts val="0"/>
              </a:spcBef>
              <a:spcAft>
                <a:spcPts val="0"/>
              </a:spcAft>
              <a:buNone/>
            </a:pPr>
            <a:r>
              <a:rPr lang="en" sz="3300">
                <a:latin typeface="Arial"/>
                <a:ea typeface="Arial"/>
                <a:cs typeface="Arial"/>
                <a:sym typeface="Arial"/>
              </a:rPr>
              <a:t> </a:t>
            </a:r>
            <a:endParaRPr sz="3300">
              <a:latin typeface="Arial"/>
              <a:ea typeface="Arial"/>
              <a:cs typeface="Arial"/>
              <a:sym typeface="Arial"/>
            </a:endParaRPr>
          </a:p>
        </p:txBody>
      </p:sp>
      <p:sp>
        <p:nvSpPr>
          <p:cNvPr id="107" name="Google Shape;107;p25"/>
          <p:cNvSpPr txBox="1"/>
          <p:nvPr/>
        </p:nvSpPr>
        <p:spPr>
          <a:xfrm>
            <a:off x="0" y="4867975"/>
            <a:ext cx="4535100" cy="33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rPr>
              <a:t>http://www.saynotopalmoil.com/images/postImages/postImage1394171325.jpg</a:t>
            </a:r>
            <a:endParaRPr sz="800">
              <a:solidFill>
                <a:srgbClr val="FFFFFF"/>
              </a:solidFill>
            </a:endParaRPr>
          </a:p>
        </p:txBody>
      </p:sp>
      <p:sp>
        <p:nvSpPr>
          <p:cNvPr id="108" name="Google Shape;108;p25"/>
          <p:cNvSpPr txBox="1"/>
          <p:nvPr/>
        </p:nvSpPr>
        <p:spPr>
          <a:xfrm>
            <a:off x="1014900" y="607300"/>
            <a:ext cx="7114200" cy="646500"/>
          </a:xfrm>
          <a:prstGeom prst="rect">
            <a:avLst/>
          </a:prstGeom>
          <a:solidFill>
            <a:srgbClr val="F8F804"/>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solidFill>
                  <a:srgbClr val="0000FF"/>
                </a:solidFill>
              </a:rPr>
              <a:t>Palm Oil Plantations and Their Impact</a:t>
            </a:r>
            <a:endParaRPr sz="3000"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7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grpSp>
        <p:nvGrpSpPr>
          <p:cNvPr id="183" name="Google Shape;183;p34"/>
          <p:cNvGrpSpPr/>
          <p:nvPr/>
        </p:nvGrpSpPr>
        <p:grpSpPr>
          <a:xfrm>
            <a:off x="3008525" y="2442550"/>
            <a:ext cx="6061800" cy="2961400"/>
            <a:chOff x="3008525" y="2442550"/>
            <a:chExt cx="6061800" cy="2961400"/>
          </a:xfrm>
        </p:grpSpPr>
        <p:sp>
          <p:nvSpPr>
            <p:cNvPr id="184" name="Google Shape;184;p34"/>
            <p:cNvSpPr/>
            <p:nvPr/>
          </p:nvSpPr>
          <p:spPr>
            <a:xfrm>
              <a:off x="3008525" y="2442550"/>
              <a:ext cx="6061800" cy="2445600"/>
            </a:xfrm>
            <a:prstGeom prst="round2Diag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4"/>
            <p:cNvSpPr txBox="1"/>
            <p:nvPr/>
          </p:nvSpPr>
          <p:spPr>
            <a:xfrm>
              <a:off x="3008525" y="2773550"/>
              <a:ext cx="6061800" cy="26304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lt1"/>
                </a:buClr>
                <a:buSzPts val="1800"/>
                <a:buFont typeface="Times New Roman"/>
                <a:buChar char="●"/>
              </a:pPr>
              <a:r>
                <a:rPr lang="en" sz="1800">
                  <a:solidFill>
                    <a:schemeClr val="lt1"/>
                  </a:solidFill>
                  <a:latin typeface="Times New Roman"/>
                  <a:ea typeface="Times New Roman"/>
                  <a:cs typeface="Times New Roman"/>
                  <a:sym typeface="Times New Roman"/>
                </a:rPr>
                <a:t>Workers are being exploited to produce increasing yields of palm oil. The workers can develop negative health impacts from exposure to pesticides and herbicides. They are often in </a:t>
              </a:r>
              <a:r>
                <a:rPr lang="en" sz="1800" b="1">
                  <a:solidFill>
                    <a:srgbClr val="0000FF"/>
                  </a:solidFill>
                  <a:latin typeface="Times New Roman"/>
                  <a:ea typeface="Times New Roman"/>
                  <a:cs typeface="Times New Roman"/>
                  <a:sym typeface="Times New Roman"/>
                </a:rPr>
                <a:t>debt bondage</a:t>
              </a:r>
              <a:r>
                <a:rPr lang="en" sz="1800">
                  <a:solidFill>
                    <a:schemeClr val="lt1"/>
                  </a:solidFill>
                  <a:latin typeface="Times New Roman"/>
                  <a:ea typeface="Times New Roman"/>
                  <a:cs typeface="Times New Roman"/>
                  <a:sym typeface="Times New Roman"/>
                </a:rPr>
                <a:t>, make below minimum wage (under $2.50/day in USD), and cannot fight for better work conditions/wages.</a:t>
              </a:r>
              <a:endParaRPr sz="1800">
                <a:solidFill>
                  <a:schemeClr val="lt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sz="180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a:latin typeface="Proxima Nova"/>
                <a:ea typeface="Proxima Nova"/>
                <a:cs typeface="Proxima Nova"/>
                <a:sym typeface="Proxima Nova"/>
              </a:endParaRPr>
            </a:p>
          </p:txBody>
        </p:sp>
      </p:grpSp>
      <p:grpSp>
        <p:nvGrpSpPr>
          <p:cNvPr id="186" name="Google Shape;186;p34"/>
          <p:cNvGrpSpPr/>
          <p:nvPr/>
        </p:nvGrpSpPr>
        <p:grpSpPr>
          <a:xfrm>
            <a:off x="311257" y="834600"/>
            <a:ext cx="4056121" cy="2049250"/>
            <a:chOff x="252325" y="834600"/>
            <a:chExt cx="3833400" cy="2049250"/>
          </a:xfrm>
        </p:grpSpPr>
        <p:sp>
          <p:nvSpPr>
            <p:cNvPr id="187" name="Google Shape;187;p34"/>
            <p:cNvSpPr/>
            <p:nvPr/>
          </p:nvSpPr>
          <p:spPr>
            <a:xfrm>
              <a:off x="252325" y="834600"/>
              <a:ext cx="3833400" cy="1737300"/>
            </a:xfrm>
            <a:prstGeom prst="round2Diag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4"/>
            <p:cNvSpPr txBox="1"/>
            <p:nvPr/>
          </p:nvSpPr>
          <p:spPr>
            <a:xfrm>
              <a:off x="252332" y="890650"/>
              <a:ext cx="3661800" cy="19932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lt1"/>
                </a:buClr>
                <a:buSzPts val="1800"/>
                <a:buFont typeface="Times New Roman"/>
                <a:buChar char="●"/>
              </a:pPr>
              <a:r>
                <a:rPr lang="en" sz="1800" b="1">
                  <a:solidFill>
                    <a:srgbClr val="0000FF"/>
                  </a:solidFill>
                  <a:latin typeface="Times New Roman"/>
                  <a:ea typeface="Times New Roman"/>
                  <a:cs typeface="Times New Roman"/>
                  <a:sym typeface="Times New Roman"/>
                </a:rPr>
                <a:t>Child labor</a:t>
              </a:r>
              <a:r>
                <a:rPr lang="en" sz="1800">
                  <a:solidFill>
                    <a:schemeClr val="lt1"/>
                  </a:solidFill>
                  <a:latin typeface="Times New Roman"/>
                  <a:ea typeface="Times New Roman"/>
                  <a:cs typeface="Times New Roman"/>
                  <a:sym typeface="Times New Roman"/>
                </a:rPr>
                <a:t> is utilized to help parents meet daily quotas. This results in children dropping out of school. These children take on the debts of their parents.</a:t>
              </a:r>
              <a:endParaRPr sz="180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a:latin typeface="Proxima Nova"/>
                <a:ea typeface="Proxima Nova"/>
                <a:cs typeface="Proxima Nova"/>
                <a:sym typeface="Proxima Nova"/>
              </a:endParaRPr>
            </a:p>
          </p:txBody>
        </p:sp>
      </p:grpSp>
      <p:sp>
        <p:nvSpPr>
          <p:cNvPr id="189" name="Google Shape;189;p34"/>
          <p:cNvSpPr/>
          <p:nvPr/>
        </p:nvSpPr>
        <p:spPr>
          <a:xfrm>
            <a:off x="311250" y="0"/>
            <a:ext cx="8521500" cy="7293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4"/>
          <p:cNvSpPr txBox="1"/>
          <p:nvPr/>
        </p:nvSpPr>
        <p:spPr>
          <a:xfrm>
            <a:off x="209400" y="-114100"/>
            <a:ext cx="8725200" cy="13134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2300">
                <a:solidFill>
                  <a:schemeClr val="dk1"/>
                </a:solidFill>
                <a:latin typeface="Times New Roman"/>
                <a:ea typeface="Times New Roman"/>
                <a:cs typeface="Times New Roman"/>
                <a:sym typeface="Times New Roman"/>
              </a:rPr>
              <a:t>Palm Oil Plantations: Social Injustices - Health and Treatment of Workers</a:t>
            </a:r>
            <a:endParaRPr sz="2300">
              <a:solidFill>
                <a:schemeClr val="dk1"/>
              </a:solidFill>
              <a:latin typeface="Times New Roman"/>
              <a:ea typeface="Times New Roman"/>
              <a:cs typeface="Times New Roman"/>
              <a:sym typeface="Times New Roman"/>
            </a:endParaRPr>
          </a:p>
          <a:p>
            <a:pPr marL="0" lvl="0" indent="0" algn="l" rtl="0">
              <a:spcBef>
                <a:spcPts val="1600"/>
              </a:spcBef>
              <a:spcAft>
                <a:spcPts val="0"/>
              </a:spcAft>
              <a:buNone/>
            </a:pPr>
            <a:endParaRPr>
              <a:latin typeface="Proxima Nova"/>
              <a:ea typeface="Proxima Nova"/>
              <a:cs typeface="Proxima Nova"/>
              <a:sym typeface="Proxima Nova"/>
            </a:endParaRPr>
          </a:p>
        </p:txBody>
      </p:sp>
      <p:sp>
        <p:nvSpPr>
          <p:cNvPr id="191" name="Google Shape;191;p34"/>
          <p:cNvSpPr txBox="1"/>
          <p:nvPr/>
        </p:nvSpPr>
        <p:spPr>
          <a:xfrm>
            <a:off x="0" y="4746650"/>
            <a:ext cx="32493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000">
                <a:solidFill>
                  <a:schemeClr val="lt1"/>
                </a:solidFill>
              </a:rPr>
              <a:t>(Goldman Environmental Foundation, 2016)</a:t>
            </a:r>
            <a:endParaRPr sz="10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gtEl>
                                        <p:attrNameLst>
                                          <p:attrName>style.visibility</p:attrName>
                                        </p:attrNameLst>
                                      </p:cBhvr>
                                      <p:to>
                                        <p:strVal val="visible"/>
                                      </p:to>
                                    </p:set>
                                    <p:animEffect transition="in" filter="fade">
                                      <p:cBhvr>
                                        <p:cTn id="12" dur="1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311700" y="0"/>
            <a:ext cx="8520600" cy="702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4500">
                <a:solidFill>
                  <a:srgbClr val="FFFFFF"/>
                </a:solidFill>
                <a:latin typeface="Arial"/>
                <a:ea typeface="Arial"/>
                <a:cs typeface="Arial"/>
                <a:sym typeface="Arial"/>
              </a:rPr>
              <a:t>What is palm oil in?</a:t>
            </a:r>
            <a:endParaRPr sz="4500">
              <a:solidFill>
                <a:srgbClr val="FFFFFF"/>
              </a:solidFill>
              <a:latin typeface="Arial"/>
              <a:ea typeface="Arial"/>
              <a:cs typeface="Arial"/>
              <a:sym typeface="Arial"/>
            </a:endParaRPr>
          </a:p>
          <a:p>
            <a:pPr marL="0" lvl="0" indent="0" algn="ctr" rtl="0">
              <a:spcBef>
                <a:spcPts val="1600"/>
              </a:spcBef>
              <a:spcAft>
                <a:spcPts val="0"/>
              </a:spcAft>
              <a:buNone/>
            </a:pPr>
            <a:endParaRPr/>
          </a:p>
        </p:txBody>
      </p:sp>
      <p:sp>
        <p:nvSpPr>
          <p:cNvPr id="197" name="Google Shape;197;p35"/>
          <p:cNvSpPr/>
          <p:nvPr/>
        </p:nvSpPr>
        <p:spPr>
          <a:xfrm>
            <a:off x="4762462" y="1495750"/>
            <a:ext cx="3916500" cy="14313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t>What about cleaning products? </a:t>
            </a:r>
            <a:endParaRPr sz="2500" b="1"/>
          </a:p>
        </p:txBody>
      </p:sp>
      <p:sp>
        <p:nvSpPr>
          <p:cNvPr id="198" name="Google Shape;198;p35"/>
          <p:cNvSpPr/>
          <p:nvPr/>
        </p:nvSpPr>
        <p:spPr>
          <a:xfrm>
            <a:off x="465038" y="3243300"/>
            <a:ext cx="3916500" cy="1493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t> Even cosmetics? </a:t>
            </a:r>
            <a:endParaRPr sz="2500" b="1"/>
          </a:p>
        </p:txBody>
      </p:sp>
      <p:sp>
        <p:nvSpPr>
          <p:cNvPr id="199" name="Google Shape;199;p35"/>
          <p:cNvSpPr/>
          <p:nvPr/>
        </p:nvSpPr>
        <p:spPr>
          <a:xfrm>
            <a:off x="4762463" y="3243300"/>
            <a:ext cx="3916500" cy="14937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t>Pet food of all things?  </a:t>
            </a:r>
            <a:endParaRPr sz="2500" b="1"/>
          </a:p>
        </p:txBody>
      </p:sp>
      <p:sp>
        <p:nvSpPr>
          <p:cNvPr id="200" name="Google Shape;200;p35"/>
          <p:cNvSpPr/>
          <p:nvPr/>
        </p:nvSpPr>
        <p:spPr>
          <a:xfrm>
            <a:off x="465038" y="1495750"/>
            <a:ext cx="3916500" cy="14937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lt1"/>
                </a:solidFill>
              </a:rPr>
              <a:t>Many processed foods? </a:t>
            </a:r>
            <a:endParaRPr sz="2500" b="1">
              <a:solidFill>
                <a:schemeClr val="lt1"/>
              </a:solidFill>
            </a:endParaRPr>
          </a:p>
        </p:txBody>
      </p:sp>
      <p:sp>
        <p:nvSpPr>
          <p:cNvPr id="201" name="Google Shape;201;p35"/>
          <p:cNvSpPr txBox="1"/>
          <p:nvPr/>
        </p:nvSpPr>
        <p:spPr>
          <a:xfrm>
            <a:off x="1479000" y="729725"/>
            <a:ext cx="6186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lt1"/>
                </a:solidFill>
                <a:latin typeface="Proxima Nova"/>
                <a:ea typeface="Proxima Nova"/>
                <a:cs typeface="Proxima Nova"/>
                <a:sym typeface="Proxima Nova"/>
              </a:rPr>
              <a:t>Palm oil is all around us in daily life, but where exactly? Guess and the answers may surprise you. </a:t>
            </a:r>
            <a:endParaRPr sz="1800">
              <a:solidFill>
                <a:schemeClr val="lt1"/>
              </a:solidFill>
              <a:latin typeface="Proxima Nova"/>
              <a:ea typeface="Proxima Nova"/>
              <a:cs typeface="Proxima Nova"/>
              <a:sym typeface="Proxima Nova"/>
            </a:endParaRPr>
          </a:p>
        </p:txBody>
      </p:sp>
      <p:sp>
        <p:nvSpPr>
          <p:cNvPr id="202" name="Google Shape;202;p35"/>
          <p:cNvSpPr/>
          <p:nvPr/>
        </p:nvSpPr>
        <p:spPr>
          <a:xfrm>
            <a:off x="1635975" y="1995425"/>
            <a:ext cx="5515200" cy="2156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100" b="1">
                <a:solidFill>
                  <a:schemeClr val="dk1"/>
                </a:solidFill>
              </a:rPr>
              <a:t>Yes, all of the above! </a:t>
            </a:r>
            <a:endParaRPr sz="3100" b="1">
              <a:solidFill>
                <a:schemeClr val="dk1"/>
              </a:solidFill>
            </a:endParaRPr>
          </a:p>
          <a:p>
            <a:pPr marL="0" lvl="0" indent="0" algn="ctr" rtl="0">
              <a:spcBef>
                <a:spcPts val="0"/>
              </a:spcBef>
              <a:spcAft>
                <a:spcPts val="0"/>
              </a:spcAft>
              <a:buNone/>
            </a:pPr>
            <a:r>
              <a:rPr lang="en" sz="3100">
                <a:solidFill>
                  <a:schemeClr val="dk1"/>
                </a:solidFill>
              </a:rPr>
              <a:t>To continue learning why this is a problem, read on </a:t>
            </a:r>
            <a:endParaRPr sz="3100">
              <a:solidFill>
                <a:schemeClr val="dk1"/>
              </a:solidFill>
            </a:endParaRPr>
          </a:p>
        </p:txBody>
      </p:sp>
      <p:sp>
        <p:nvSpPr>
          <p:cNvPr id="203" name="Google Shape;203;p35"/>
          <p:cNvSpPr txBox="1"/>
          <p:nvPr/>
        </p:nvSpPr>
        <p:spPr>
          <a:xfrm>
            <a:off x="7665000" y="4737000"/>
            <a:ext cx="2181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FFFFFF"/>
                </a:solidFill>
              </a:rPr>
              <a:t>(Meijaard et al. 2018)</a:t>
            </a:r>
            <a:endParaRPr>
              <a:latin typeface="Proxima Nova"/>
              <a:ea typeface="Proxima Nova"/>
              <a:cs typeface="Proxima Nova"/>
              <a:sym typeface="Proxima Nova"/>
            </a:endParaRPr>
          </a:p>
        </p:txBody>
      </p:sp>
      <p:sp>
        <p:nvSpPr>
          <p:cNvPr id="204" name="Google Shape;204;p35"/>
          <p:cNvSpPr/>
          <p:nvPr/>
        </p:nvSpPr>
        <p:spPr>
          <a:xfrm>
            <a:off x="1689875" y="1418175"/>
            <a:ext cx="5691925" cy="3387925"/>
          </a:xfrm>
          <a:prstGeom prst="flowChartPunchedTape">
            <a:avLst/>
          </a:prstGeom>
          <a:solidFill>
            <a:srgbClr val="BF00FF"/>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a:p>
            <a:pPr marL="0" lvl="0" indent="0" algn="ctr" rtl="0">
              <a:spcBef>
                <a:spcPts val="0"/>
              </a:spcBef>
              <a:spcAft>
                <a:spcPts val="0"/>
              </a:spcAft>
              <a:buNone/>
            </a:pPr>
            <a:r>
              <a:rPr lang="en" sz="2000" b="1">
                <a:solidFill>
                  <a:schemeClr val="dk1"/>
                </a:solidFill>
              </a:rPr>
              <a:t>Is palm oil necessary in any of these products?</a:t>
            </a:r>
            <a:endParaRPr sz="2000" b="1">
              <a:solidFill>
                <a:schemeClr val="dk1"/>
              </a:solidFill>
            </a:endParaRPr>
          </a:p>
          <a:p>
            <a:pPr marL="0" lvl="0" indent="0" algn="l" rtl="0">
              <a:spcBef>
                <a:spcPts val="0"/>
              </a:spcBef>
              <a:spcAft>
                <a:spcPts val="0"/>
              </a:spcAft>
              <a:buNone/>
            </a:pPr>
            <a:r>
              <a:rPr lang="en" b="1">
                <a:solidFill>
                  <a:srgbClr val="5B0F00"/>
                </a:solidFill>
              </a:rPr>
              <a:t>                                </a:t>
            </a:r>
            <a:r>
              <a:rPr lang="en" sz="2400" b="1">
                <a:solidFill>
                  <a:srgbClr val="990000"/>
                </a:solidFill>
              </a:rPr>
              <a:t>       </a:t>
            </a:r>
            <a:r>
              <a:rPr lang="en" sz="3000" b="1" i="1">
                <a:solidFill>
                  <a:srgbClr val="990000"/>
                </a:solidFill>
                <a:highlight>
                  <a:srgbClr val="FFFF00"/>
                </a:highlight>
              </a:rPr>
              <a:t>NO!</a:t>
            </a:r>
            <a:endParaRPr sz="2400" b="1" i="1">
              <a:solidFill>
                <a:srgbClr val="990000"/>
              </a:solidFill>
              <a:highlight>
                <a:srgbClr val="FFFF00"/>
              </a:highlight>
            </a:endParaRPr>
          </a:p>
          <a:p>
            <a:pPr marL="0" lvl="0" indent="0" algn="ctr" rtl="0">
              <a:spcBef>
                <a:spcPts val="0"/>
              </a:spcBef>
              <a:spcAft>
                <a:spcPts val="0"/>
              </a:spcAft>
              <a:buNone/>
            </a:pPr>
            <a:r>
              <a:rPr lang="en" sz="2000" b="1">
                <a:solidFill>
                  <a:schemeClr val="dk1"/>
                </a:solidFill>
              </a:rPr>
              <a:t>It can easily be replaced by locally grown oil products, such as canola, corn, safflower oils, etc.</a:t>
            </a:r>
            <a:endParaRPr sz="2000" b="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1300"/>
                                        <p:tgtEl>
                                          <p:spTgt spid="20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97"/>
                                        </p:tgtEl>
                                        <p:attrNameLst>
                                          <p:attrName>style.visibility</p:attrName>
                                        </p:attrNameLst>
                                      </p:cBhvr>
                                      <p:to>
                                        <p:strVal val="visible"/>
                                      </p:to>
                                    </p:set>
                                    <p:anim calcmode="lin" valueType="num">
                                      <p:cBhvr additive="base">
                                        <p:cTn id="12" dur="1300"/>
                                        <p:tgtEl>
                                          <p:spTgt spid="197"/>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98"/>
                                        </p:tgtEl>
                                        <p:attrNameLst>
                                          <p:attrName>style.visibility</p:attrName>
                                        </p:attrNameLst>
                                      </p:cBhvr>
                                      <p:to>
                                        <p:strVal val="visible"/>
                                      </p:to>
                                    </p:set>
                                    <p:anim calcmode="lin" valueType="num">
                                      <p:cBhvr additive="base">
                                        <p:cTn id="17" dur="1300"/>
                                        <p:tgtEl>
                                          <p:spTgt spid="198"/>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99"/>
                                        </p:tgtEl>
                                        <p:attrNameLst>
                                          <p:attrName>style.visibility</p:attrName>
                                        </p:attrNameLst>
                                      </p:cBhvr>
                                      <p:to>
                                        <p:strVal val="visible"/>
                                      </p:to>
                                    </p:set>
                                    <p:anim calcmode="lin" valueType="num">
                                      <p:cBhvr additive="base">
                                        <p:cTn id="22" dur="1300"/>
                                        <p:tgtEl>
                                          <p:spTgt spid="199"/>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8" fill="hold" nodeType="clickEffect">
                                  <p:stCondLst>
                                    <p:cond delay="0"/>
                                  </p:stCondLst>
                                  <p:childTnLst>
                                    <p:anim calcmode="lin" valueType="num">
                                      <p:cBhvr additive="base">
                                        <p:cTn id="26" dur="1300"/>
                                        <p:tgtEl>
                                          <p:spTgt spid="200"/>
                                        </p:tgtEl>
                                        <p:attrNameLst>
                                          <p:attrName>ppt_x</p:attrName>
                                        </p:attrNameLst>
                                      </p:cBhvr>
                                      <p:tavLst>
                                        <p:tav tm="0">
                                          <p:val>
                                            <p:strVal val="#ppt_x"/>
                                          </p:val>
                                        </p:tav>
                                        <p:tav tm="100000">
                                          <p:val>
                                            <p:strVal val="#ppt_x-1"/>
                                          </p:val>
                                        </p:tav>
                                      </p:tavLst>
                                    </p:anim>
                                    <p:set>
                                      <p:cBhvr>
                                        <p:cTn id="27" dur="1" fill="hold">
                                          <p:stCondLst>
                                            <p:cond delay="1300"/>
                                          </p:stCondLst>
                                        </p:cTn>
                                        <p:tgtEl>
                                          <p:spTgt spid="200"/>
                                        </p:tgtEl>
                                        <p:attrNameLst>
                                          <p:attrName>style.visibility</p:attrName>
                                        </p:attrNameLst>
                                      </p:cBhvr>
                                      <p:to>
                                        <p:strVal val="hidden"/>
                                      </p:to>
                                    </p:set>
                                  </p:childTnLst>
                                </p:cTn>
                              </p:par>
                              <p:par>
                                <p:cTn id="28" presetID="2" presetClass="exit" presetSubtype="2" fill="hold" nodeType="withEffect">
                                  <p:stCondLst>
                                    <p:cond delay="0"/>
                                  </p:stCondLst>
                                  <p:childTnLst>
                                    <p:anim calcmode="lin" valueType="num">
                                      <p:cBhvr additive="base">
                                        <p:cTn id="29" dur="1300"/>
                                        <p:tgtEl>
                                          <p:spTgt spid="197"/>
                                        </p:tgtEl>
                                        <p:attrNameLst>
                                          <p:attrName>ppt_x</p:attrName>
                                        </p:attrNameLst>
                                      </p:cBhvr>
                                      <p:tavLst>
                                        <p:tav tm="0">
                                          <p:val>
                                            <p:strVal val="#ppt_x"/>
                                          </p:val>
                                        </p:tav>
                                        <p:tav tm="100000">
                                          <p:val>
                                            <p:strVal val="#ppt_x+1"/>
                                          </p:val>
                                        </p:tav>
                                      </p:tavLst>
                                    </p:anim>
                                    <p:set>
                                      <p:cBhvr>
                                        <p:cTn id="30" dur="1" fill="hold">
                                          <p:stCondLst>
                                            <p:cond delay="1300"/>
                                          </p:stCondLst>
                                        </p:cTn>
                                        <p:tgtEl>
                                          <p:spTgt spid="197"/>
                                        </p:tgtEl>
                                        <p:attrNameLst>
                                          <p:attrName>style.visibility</p:attrName>
                                        </p:attrNameLst>
                                      </p:cBhvr>
                                      <p:to>
                                        <p:strVal val="hidden"/>
                                      </p:to>
                                    </p:set>
                                  </p:childTnLst>
                                </p:cTn>
                              </p:par>
                              <p:par>
                                <p:cTn id="31" presetID="2" presetClass="exit" presetSubtype="8" fill="hold" nodeType="withEffect">
                                  <p:stCondLst>
                                    <p:cond delay="0"/>
                                  </p:stCondLst>
                                  <p:childTnLst>
                                    <p:anim calcmode="lin" valueType="num">
                                      <p:cBhvr additive="base">
                                        <p:cTn id="32" dur="1300"/>
                                        <p:tgtEl>
                                          <p:spTgt spid="198"/>
                                        </p:tgtEl>
                                        <p:attrNameLst>
                                          <p:attrName>ppt_x</p:attrName>
                                        </p:attrNameLst>
                                      </p:cBhvr>
                                      <p:tavLst>
                                        <p:tav tm="0">
                                          <p:val>
                                            <p:strVal val="#ppt_x"/>
                                          </p:val>
                                        </p:tav>
                                        <p:tav tm="100000">
                                          <p:val>
                                            <p:strVal val="#ppt_x-1"/>
                                          </p:val>
                                        </p:tav>
                                      </p:tavLst>
                                    </p:anim>
                                    <p:set>
                                      <p:cBhvr>
                                        <p:cTn id="33" dur="1" fill="hold">
                                          <p:stCondLst>
                                            <p:cond delay="1300"/>
                                          </p:stCondLst>
                                        </p:cTn>
                                        <p:tgtEl>
                                          <p:spTgt spid="198"/>
                                        </p:tgtEl>
                                        <p:attrNameLst>
                                          <p:attrName>style.visibility</p:attrName>
                                        </p:attrNameLst>
                                      </p:cBhvr>
                                      <p:to>
                                        <p:strVal val="hidden"/>
                                      </p:to>
                                    </p:set>
                                  </p:childTnLst>
                                </p:cTn>
                              </p:par>
                              <p:par>
                                <p:cTn id="34" presetID="2" presetClass="exit" presetSubtype="2" fill="hold" nodeType="withEffect">
                                  <p:stCondLst>
                                    <p:cond delay="0"/>
                                  </p:stCondLst>
                                  <p:childTnLst>
                                    <p:anim calcmode="lin" valueType="num">
                                      <p:cBhvr additive="base">
                                        <p:cTn id="35" dur="1300"/>
                                        <p:tgtEl>
                                          <p:spTgt spid="199"/>
                                        </p:tgtEl>
                                        <p:attrNameLst>
                                          <p:attrName>ppt_x</p:attrName>
                                        </p:attrNameLst>
                                      </p:cBhvr>
                                      <p:tavLst>
                                        <p:tav tm="0">
                                          <p:val>
                                            <p:strVal val="#ppt_x"/>
                                          </p:val>
                                        </p:tav>
                                        <p:tav tm="100000">
                                          <p:val>
                                            <p:strVal val="#ppt_x+1"/>
                                          </p:val>
                                        </p:tav>
                                      </p:tavLst>
                                    </p:anim>
                                    <p:set>
                                      <p:cBhvr>
                                        <p:cTn id="36" dur="1" fill="hold">
                                          <p:stCondLst>
                                            <p:cond delay="1300"/>
                                          </p:stCondLst>
                                        </p:cTn>
                                        <p:tgtEl>
                                          <p:spTgt spid="19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additive="base">
                                        <p:cTn id="41" dur="1300"/>
                                        <p:tgtEl>
                                          <p:spTgt spid="20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1000"/>
                                        <p:tgtEl>
                                          <p:spTgt spid="202"/>
                                        </p:tgtEl>
                                      </p:cBhvr>
                                    </p:animEffect>
                                    <p:set>
                                      <p:cBhvr>
                                        <p:cTn id="46" dur="1" fill="hold">
                                          <p:stCondLst>
                                            <p:cond delay="1000"/>
                                          </p:stCondLst>
                                        </p:cTn>
                                        <p:tgtEl>
                                          <p:spTgt spid="20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204"/>
                                        </p:tgtEl>
                                        <p:attrNameLst>
                                          <p:attrName>style.visibility</p:attrName>
                                        </p:attrNameLst>
                                      </p:cBhvr>
                                      <p:to>
                                        <p:strVal val="visible"/>
                                      </p:to>
                                    </p:set>
                                    <p:anim calcmode="lin" valueType="num">
                                      <p:cBhvr additive="base">
                                        <p:cTn id="51" dur="1000"/>
                                        <p:tgtEl>
                                          <p:spTgt spid="20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209" name="Google Shape;209;p36"/>
          <p:cNvSpPr txBox="1">
            <a:spLocks noGrp="1"/>
          </p:cNvSpPr>
          <p:nvPr>
            <p:ph type="title"/>
          </p:nvPr>
        </p:nvSpPr>
        <p:spPr>
          <a:xfrm>
            <a:off x="311700" y="78700"/>
            <a:ext cx="8520600" cy="702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4000">
                <a:solidFill>
                  <a:schemeClr val="lt1"/>
                </a:solidFill>
                <a:latin typeface="Times New Roman"/>
                <a:ea typeface="Times New Roman"/>
                <a:cs typeface="Times New Roman"/>
                <a:sym typeface="Times New Roman"/>
              </a:rPr>
              <a:t>Palm Oil: Human Health</a:t>
            </a:r>
            <a:endParaRPr sz="4000">
              <a:solidFill>
                <a:schemeClr val="lt1"/>
              </a:solidFill>
              <a:latin typeface="Times New Roman"/>
              <a:ea typeface="Times New Roman"/>
              <a:cs typeface="Times New Roman"/>
              <a:sym typeface="Times New Roman"/>
            </a:endParaRPr>
          </a:p>
          <a:p>
            <a:pPr marL="0" lvl="0" indent="0" algn="l" rtl="0">
              <a:spcBef>
                <a:spcPts val="1600"/>
              </a:spcBef>
              <a:spcAft>
                <a:spcPts val="0"/>
              </a:spcAft>
              <a:buNone/>
            </a:pPr>
            <a:endParaRPr/>
          </a:p>
        </p:txBody>
      </p:sp>
      <p:sp>
        <p:nvSpPr>
          <p:cNvPr id="210" name="Google Shape;210;p36"/>
          <p:cNvSpPr txBox="1"/>
          <p:nvPr/>
        </p:nvSpPr>
        <p:spPr>
          <a:xfrm>
            <a:off x="5973900" y="1140250"/>
            <a:ext cx="257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lt1"/>
              </a:solidFill>
              <a:latin typeface="Proxima Nova"/>
              <a:ea typeface="Proxima Nova"/>
              <a:cs typeface="Proxima Nova"/>
              <a:sym typeface="Proxima Nova"/>
            </a:endParaRPr>
          </a:p>
        </p:txBody>
      </p:sp>
      <p:sp>
        <p:nvSpPr>
          <p:cNvPr id="211" name="Google Shape;211;p36"/>
          <p:cNvSpPr/>
          <p:nvPr/>
        </p:nvSpPr>
        <p:spPr>
          <a:xfrm>
            <a:off x="4680775" y="1724100"/>
            <a:ext cx="2623320" cy="1719684"/>
          </a:xfrm>
          <a:prstGeom prst="cloud">
            <a:avLst/>
          </a:prstGeom>
          <a:solidFill>
            <a:srgbClr val="CCCC0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6"/>
          <p:cNvSpPr txBox="1"/>
          <p:nvPr/>
        </p:nvSpPr>
        <p:spPr>
          <a:xfrm>
            <a:off x="5026436" y="2263199"/>
            <a:ext cx="19320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Times New Roman"/>
                <a:ea typeface="Times New Roman"/>
                <a:cs typeface="Times New Roman"/>
                <a:sym typeface="Times New Roman"/>
              </a:rPr>
              <a:t>Sticks to the walls of arteries and veins.</a:t>
            </a:r>
            <a:endParaRPr>
              <a:solidFill>
                <a:schemeClr val="dk1"/>
              </a:solidFill>
              <a:latin typeface="Proxima Nova"/>
              <a:ea typeface="Proxima Nova"/>
              <a:cs typeface="Proxima Nova"/>
              <a:sym typeface="Proxima Nova"/>
            </a:endParaRPr>
          </a:p>
        </p:txBody>
      </p:sp>
      <p:sp>
        <p:nvSpPr>
          <p:cNvPr id="213" name="Google Shape;213;p36"/>
          <p:cNvSpPr/>
          <p:nvPr/>
        </p:nvSpPr>
        <p:spPr>
          <a:xfrm>
            <a:off x="1263625" y="3709550"/>
            <a:ext cx="6916500" cy="1316400"/>
          </a:xfrm>
          <a:prstGeom prst="roundRect">
            <a:avLst>
              <a:gd name="adj" fmla="val 16667"/>
            </a:avLst>
          </a:prstGeom>
          <a:solidFill>
            <a:srgbClr val="FFF2C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8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800">
                <a:solidFill>
                  <a:schemeClr val="dk1"/>
                </a:solidFill>
                <a:latin typeface="Times New Roman"/>
                <a:ea typeface="Times New Roman"/>
                <a:cs typeface="Times New Roman"/>
                <a:sym typeface="Times New Roman"/>
              </a:rPr>
              <a:t>High palm oil consumption can make you more susceptible to </a:t>
            </a:r>
            <a:r>
              <a:rPr lang="en" sz="1800" b="1">
                <a:solidFill>
                  <a:schemeClr val="dk1"/>
                </a:solidFill>
                <a:latin typeface="Times New Roman"/>
                <a:ea typeface="Times New Roman"/>
                <a:cs typeface="Times New Roman"/>
                <a:sym typeface="Times New Roman"/>
              </a:rPr>
              <a:t>health problems</a:t>
            </a:r>
            <a:r>
              <a:rPr lang="en" sz="1800">
                <a:solidFill>
                  <a:schemeClr val="dk1"/>
                </a:solidFill>
                <a:latin typeface="Times New Roman"/>
                <a:ea typeface="Times New Roman"/>
                <a:cs typeface="Times New Roman"/>
                <a:sym typeface="Times New Roman"/>
              </a:rPr>
              <a:t>. These include by causing an increased risk of developing </a:t>
            </a:r>
            <a:r>
              <a:rPr lang="en" sz="1800" b="1">
                <a:solidFill>
                  <a:schemeClr val="dk1"/>
                </a:solidFill>
                <a:latin typeface="Times New Roman"/>
                <a:ea typeface="Times New Roman"/>
                <a:cs typeface="Times New Roman"/>
                <a:sym typeface="Times New Roman"/>
              </a:rPr>
              <a:t>high cholesterol</a:t>
            </a:r>
            <a:r>
              <a:rPr lang="en" sz="1800">
                <a:solidFill>
                  <a:schemeClr val="dk1"/>
                </a:solidFill>
                <a:latin typeface="Times New Roman"/>
                <a:ea typeface="Times New Roman"/>
                <a:cs typeface="Times New Roman"/>
                <a:sym typeface="Times New Roman"/>
              </a:rPr>
              <a:t>, and being a leading factor in cardiovascular diseases like </a:t>
            </a:r>
            <a:r>
              <a:rPr lang="en" sz="1800" b="1">
                <a:solidFill>
                  <a:schemeClr val="dk1"/>
                </a:solidFill>
                <a:latin typeface="Times New Roman"/>
                <a:ea typeface="Times New Roman"/>
                <a:cs typeface="Times New Roman"/>
                <a:sym typeface="Times New Roman"/>
              </a:rPr>
              <a:t>arteriosclerosis, heart attack, stroke</a:t>
            </a:r>
            <a:r>
              <a:rPr lang="en" sz="1800">
                <a:solidFill>
                  <a:schemeClr val="dk1"/>
                </a:solidFill>
                <a:latin typeface="Times New Roman"/>
                <a:ea typeface="Times New Roman"/>
                <a:cs typeface="Times New Roman"/>
                <a:sym typeface="Times New Roman"/>
              </a:rPr>
              <a:t>, or even </a:t>
            </a:r>
            <a:r>
              <a:rPr lang="en" sz="1800" b="1">
                <a:solidFill>
                  <a:schemeClr val="dk1"/>
                </a:solidFill>
                <a:latin typeface="Times New Roman"/>
                <a:ea typeface="Times New Roman"/>
                <a:cs typeface="Times New Roman"/>
                <a:sym typeface="Times New Roman"/>
              </a:rPr>
              <a:t>heart failure</a:t>
            </a:r>
            <a:r>
              <a:rPr lang="en" sz="1800">
                <a:solidFill>
                  <a:schemeClr val="dk1"/>
                </a:solidFill>
                <a:latin typeface="Times New Roman"/>
                <a:ea typeface="Times New Roman"/>
                <a:cs typeface="Times New Roman"/>
                <a:sym typeface="Times New Roman"/>
              </a:rPr>
              <a:t>. </a:t>
            </a:r>
            <a:endParaRPr sz="18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214" name="Google Shape;214;p36"/>
          <p:cNvSpPr txBox="1"/>
          <p:nvPr/>
        </p:nvSpPr>
        <p:spPr>
          <a:xfrm>
            <a:off x="5160300" y="1899400"/>
            <a:ext cx="18066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u="sng">
                <a:solidFill>
                  <a:schemeClr val="dk1"/>
                </a:solidFill>
                <a:latin typeface="Times New Roman"/>
                <a:ea typeface="Times New Roman"/>
                <a:cs typeface="Times New Roman"/>
                <a:sym typeface="Times New Roman"/>
              </a:rPr>
              <a:t>Bad Cholesterol</a:t>
            </a:r>
            <a:endParaRPr u="sng">
              <a:solidFill>
                <a:schemeClr val="dk1"/>
              </a:solidFill>
              <a:latin typeface="Proxima Nova"/>
              <a:ea typeface="Proxima Nova"/>
              <a:cs typeface="Proxima Nova"/>
              <a:sym typeface="Proxima Nova"/>
            </a:endParaRPr>
          </a:p>
        </p:txBody>
      </p:sp>
      <p:sp>
        <p:nvSpPr>
          <p:cNvPr id="215" name="Google Shape;215;p36"/>
          <p:cNvSpPr/>
          <p:nvPr/>
        </p:nvSpPr>
        <p:spPr>
          <a:xfrm>
            <a:off x="253475" y="1201150"/>
            <a:ext cx="3414636" cy="2433024"/>
          </a:xfrm>
          <a:prstGeom prst="cloud">
            <a:avLst/>
          </a:prstGeom>
          <a:solidFill>
            <a:srgbClr val="F8F80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6"/>
          <p:cNvSpPr/>
          <p:nvPr/>
        </p:nvSpPr>
        <p:spPr>
          <a:xfrm>
            <a:off x="7608475" y="1276575"/>
            <a:ext cx="301320" cy="200664"/>
          </a:xfrm>
          <a:prstGeom prst="cloud">
            <a:avLst/>
          </a:prstGeom>
          <a:solidFill>
            <a:srgbClr val="CCCC0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6"/>
          <p:cNvSpPr txBox="1">
            <a:spLocks noGrp="1"/>
          </p:cNvSpPr>
          <p:nvPr>
            <p:ph type="body" idx="1"/>
          </p:nvPr>
        </p:nvSpPr>
        <p:spPr>
          <a:xfrm>
            <a:off x="685813" y="1201150"/>
            <a:ext cx="2666400" cy="1858200"/>
          </a:xfrm>
          <a:prstGeom prst="rect">
            <a:avLst/>
          </a:prstGeom>
        </p:spPr>
        <p:txBody>
          <a:bodyPr spcFirstLastPara="1" wrap="square" lIns="91425" tIns="91425" rIns="91425" bIns="91425" anchor="t" anchorCtr="0">
            <a:noAutofit/>
          </a:bodyPr>
          <a:lstStyle/>
          <a:p>
            <a:pPr marL="457200" marR="0" lvl="0" indent="0" algn="l" rtl="0">
              <a:lnSpc>
                <a:spcPct val="150000"/>
              </a:lnSpc>
              <a:spcBef>
                <a:spcPts val="0"/>
              </a:spcBef>
              <a:spcAft>
                <a:spcPts val="0"/>
              </a:spcAft>
              <a:buNone/>
            </a:pPr>
            <a:endParaRPr sz="1400">
              <a:solidFill>
                <a:srgbClr val="FFFFFF"/>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
                <a:solidFill>
                  <a:schemeClr val="dk1"/>
                </a:solidFill>
                <a:latin typeface="Times New Roman"/>
                <a:ea typeface="Times New Roman"/>
                <a:cs typeface="Times New Roman"/>
                <a:sym typeface="Times New Roman"/>
              </a:rPr>
              <a:t>Made of around 50% saturated fatty acids or bad cholesterol, over-ripe palm fruits contain even higher saturated fatty acids.</a:t>
            </a:r>
            <a:endParaRPr>
              <a:solidFill>
                <a:schemeClr val="dk1"/>
              </a:solidFill>
              <a:latin typeface="Times New Roman"/>
              <a:ea typeface="Times New Roman"/>
              <a:cs typeface="Times New Roman"/>
              <a:sym typeface="Times New Roman"/>
            </a:endParaRPr>
          </a:p>
          <a:p>
            <a:pPr marL="457200" marR="0" lvl="0" indent="0" algn="l" rtl="0">
              <a:lnSpc>
                <a:spcPct val="115000"/>
              </a:lnSpc>
              <a:spcBef>
                <a:spcPts val="0"/>
              </a:spcBef>
              <a:spcAft>
                <a:spcPts val="0"/>
              </a:spcAft>
              <a:buNone/>
            </a:pPr>
            <a:endParaRPr>
              <a:solidFill>
                <a:schemeClr val="lt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endParaRPr>
              <a:solidFill>
                <a:schemeClr val="lt1"/>
              </a:solidFill>
              <a:latin typeface="Times New Roman"/>
              <a:ea typeface="Times New Roman"/>
              <a:cs typeface="Times New Roman"/>
              <a:sym typeface="Times New Roman"/>
            </a:endParaRPr>
          </a:p>
          <a:p>
            <a:pPr marL="457200" marR="0" lvl="0" indent="0" algn="l" rtl="0">
              <a:lnSpc>
                <a:spcPct val="115000"/>
              </a:lnSpc>
              <a:spcBef>
                <a:spcPts val="0"/>
              </a:spcBef>
              <a:spcAft>
                <a:spcPts val="0"/>
              </a:spcAft>
              <a:buNone/>
            </a:pPr>
            <a:endParaRPr>
              <a:solidFill>
                <a:schemeClr val="lt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endParaRPr>
              <a:solidFill>
                <a:schemeClr val="lt1"/>
              </a:solidFill>
              <a:latin typeface="Times New Roman"/>
              <a:ea typeface="Times New Roman"/>
              <a:cs typeface="Times New Roman"/>
              <a:sym typeface="Times New Roman"/>
            </a:endParaRPr>
          </a:p>
        </p:txBody>
      </p:sp>
      <p:sp>
        <p:nvSpPr>
          <p:cNvPr id="218" name="Google Shape;218;p36"/>
          <p:cNvSpPr/>
          <p:nvPr/>
        </p:nvSpPr>
        <p:spPr>
          <a:xfrm>
            <a:off x="7555073" y="1724100"/>
            <a:ext cx="732780" cy="541728"/>
          </a:xfrm>
          <a:prstGeom prst="cloud">
            <a:avLst/>
          </a:prstGeom>
          <a:solidFill>
            <a:srgbClr val="AFAF04">
              <a:alpha val="9274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6"/>
          <p:cNvSpPr txBox="1"/>
          <p:nvPr/>
        </p:nvSpPr>
        <p:spPr>
          <a:xfrm>
            <a:off x="6717663" y="0"/>
            <a:ext cx="26232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000">
                <a:solidFill>
                  <a:schemeClr val="lt1"/>
                </a:solidFill>
              </a:rPr>
              <a:t>(U.S. National Library of Medicine, n.d.)</a:t>
            </a:r>
            <a:endParaRPr sz="1000">
              <a:solidFill>
                <a:schemeClr val="lt1"/>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 calcmode="lin" valueType="num">
                                      <p:cBhvr additive="base">
                                        <p:cTn id="7" dur="1000"/>
                                        <p:tgtEl>
                                          <p:spTgt spid="21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15"/>
                                        </p:tgtEl>
                                        <p:attrNameLst>
                                          <p:attrName>style.visibility</p:attrName>
                                        </p:attrNameLst>
                                      </p:cBhvr>
                                      <p:to>
                                        <p:strVal val="visible"/>
                                      </p:to>
                                    </p:set>
                                    <p:anim calcmode="lin" valueType="num">
                                      <p:cBhvr additive="base">
                                        <p:cTn id="10" dur="1000"/>
                                        <p:tgtEl>
                                          <p:spTgt spid="215"/>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12"/>
                                        </p:tgtEl>
                                        <p:attrNameLst>
                                          <p:attrName>style.visibility</p:attrName>
                                        </p:attrNameLst>
                                      </p:cBhvr>
                                      <p:to>
                                        <p:strVal val="visible"/>
                                      </p:to>
                                    </p:set>
                                    <p:anim calcmode="lin" valueType="num">
                                      <p:cBhvr additive="base">
                                        <p:cTn id="15" dur="1000"/>
                                        <p:tgtEl>
                                          <p:spTgt spid="212"/>
                                        </p:tgtEl>
                                        <p:attrNameLst>
                                          <p:attrName>ppt_x</p:attrName>
                                        </p:attrNameLst>
                                      </p:cBhvr>
                                      <p:tavLst>
                                        <p:tav tm="0">
                                          <p:val>
                                            <p:strVal val="#ppt_x-1"/>
                                          </p:val>
                                        </p:tav>
                                        <p:tav tm="100000">
                                          <p:val>
                                            <p:strVal val="#ppt_x"/>
                                          </p:val>
                                        </p:tav>
                                      </p:tavLst>
                                    </p:anim>
                                  </p:childTnLst>
                                </p:cTn>
                              </p:par>
                              <p:par>
                                <p:cTn id="16" presetID="2" presetClass="entr" presetSubtype="8" fill="hold" nodeType="withEffect">
                                  <p:stCondLst>
                                    <p:cond delay="0"/>
                                  </p:stCondLst>
                                  <p:childTnLst>
                                    <p:set>
                                      <p:cBhvr>
                                        <p:cTn id="17" dur="1" fill="hold">
                                          <p:stCondLst>
                                            <p:cond delay="0"/>
                                          </p:stCondLst>
                                        </p:cTn>
                                        <p:tgtEl>
                                          <p:spTgt spid="214"/>
                                        </p:tgtEl>
                                        <p:attrNameLst>
                                          <p:attrName>style.visibility</p:attrName>
                                        </p:attrNameLst>
                                      </p:cBhvr>
                                      <p:to>
                                        <p:strVal val="visible"/>
                                      </p:to>
                                    </p:set>
                                    <p:anim calcmode="lin" valueType="num">
                                      <p:cBhvr additive="base">
                                        <p:cTn id="18" dur="1000"/>
                                        <p:tgtEl>
                                          <p:spTgt spid="214"/>
                                        </p:tgtEl>
                                        <p:attrNameLst>
                                          <p:attrName>ppt_x</p:attrName>
                                        </p:attrNameLst>
                                      </p:cBhvr>
                                      <p:tavLst>
                                        <p:tav tm="0">
                                          <p:val>
                                            <p:strVal val="#ppt_x-1"/>
                                          </p:val>
                                        </p:tav>
                                        <p:tav tm="100000">
                                          <p:val>
                                            <p:strVal val="#ppt_x"/>
                                          </p:val>
                                        </p:tav>
                                      </p:tavLst>
                                    </p:anim>
                                  </p:childTnLst>
                                </p:cTn>
                              </p:par>
                              <p:par>
                                <p:cTn id="19" presetID="2" presetClass="entr" presetSubtype="8" fill="hold" nodeType="withEffect">
                                  <p:stCondLst>
                                    <p:cond delay="0"/>
                                  </p:stCondLst>
                                  <p:childTnLst>
                                    <p:set>
                                      <p:cBhvr>
                                        <p:cTn id="20" dur="1" fill="hold">
                                          <p:stCondLst>
                                            <p:cond delay="0"/>
                                          </p:stCondLst>
                                        </p:cTn>
                                        <p:tgtEl>
                                          <p:spTgt spid="211"/>
                                        </p:tgtEl>
                                        <p:attrNameLst>
                                          <p:attrName>style.visibility</p:attrName>
                                        </p:attrNameLst>
                                      </p:cBhvr>
                                      <p:to>
                                        <p:strVal val="visible"/>
                                      </p:to>
                                    </p:set>
                                    <p:anim calcmode="lin" valueType="num">
                                      <p:cBhvr additive="base">
                                        <p:cTn id="21" dur="1000"/>
                                        <p:tgtEl>
                                          <p:spTgt spid="211"/>
                                        </p:tgtEl>
                                        <p:attrNameLst>
                                          <p:attrName>ppt_x</p:attrName>
                                        </p:attrNameLst>
                                      </p:cBhvr>
                                      <p:tavLst>
                                        <p:tav tm="0">
                                          <p:val>
                                            <p:strVal val="#ppt_x-1"/>
                                          </p:val>
                                        </p:tav>
                                        <p:tav tm="100000">
                                          <p:val>
                                            <p:strVal val="#ppt_x"/>
                                          </p:val>
                                        </p:tav>
                                      </p:tavLst>
                                    </p:anim>
                                  </p:childTnLst>
                                </p:cTn>
                              </p:par>
                              <p:par>
                                <p:cTn id="22" presetID="2" presetClass="entr" presetSubtype="8" fill="hold" nodeType="withEffect">
                                  <p:stCondLst>
                                    <p:cond delay="0"/>
                                  </p:stCondLst>
                                  <p:childTnLst>
                                    <p:set>
                                      <p:cBhvr>
                                        <p:cTn id="23" dur="1" fill="hold">
                                          <p:stCondLst>
                                            <p:cond delay="0"/>
                                          </p:stCondLst>
                                        </p:cTn>
                                        <p:tgtEl>
                                          <p:spTgt spid="218"/>
                                        </p:tgtEl>
                                        <p:attrNameLst>
                                          <p:attrName>style.visibility</p:attrName>
                                        </p:attrNameLst>
                                      </p:cBhvr>
                                      <p:to>
                                        <p:strVal val="visible"/>
                                      </p:to>
                                    </p:set>
                                    <p:anim calcmode="lin" valueType="num">
                                      <p:cBhvr additive="base">
                                        <p:cTn id="24" dur="1000"/>
                                        <p:tgtEl>
                                          <p:spTgt spid="218"/>
                                        </p:tgtEl>
                                        <p:attrNameLst>
                                          <p:attrName>ppt_x</p:attrName>
                                        </p:attrNameLst>
                                      </p:cBhvr>
                                      <p:tavLst>
                                        <p:tav tm="0">
                                          <p:val>
                                            <p:strVal val="#ppt_x-1"/>
                                          </p:val>
                                        </p:tav>
                                        <p:tav tm="100000">
                                          <p:val>
                                            <p:strVal val="#ppt_x"/>
                                          </p:val>
                                        </p:tav>
                                      </p:tavLst>
                                    </p:anim>
                                  </p:childTnLst>
                                </p:cTn>
                              </p:par>
                              <p:par>
                                <p:cTn id="25" presetID="2" presetClass="entr" presetSubtype="8" fill="hold" nodeType="withEffect">
                                  <p:stCondLst>
                                    <p:cond delay="0"/>
                                  </p:stCondLst>
                                  <p:childTnLst>
                                    <p:set>
                                      <p:cBhvr>
                                        <p:cTn id="26" dur="1" fill="hold">
                                          <p:stCondLst>
                                            <p:cond delay="0"/>
                                          </p:stCondLst>
                                        </p:cTn>
                                        <p:tgtEl>
                                          <p:spTgt spid="216"/>
                                        </p:tgtEl>
                                        <p:attrNameLst>
                                          <p:attrName>style.visibility</p:attrName>
                                        </p:attrNameLst>
                                      </p:cBhvr>
                                      <p:to>
                                        <p:strVal val="visible"/>
                                      </p:to>
                                    </p:set>
                                    <p:anim calcmode="lin" valueType="num">
                                      <p:cBhvr additive="base">
                                        <p:cTn id="27" dur="1000"/>
                                        <p:tgtEl>
                                          <p:spTgt spid="216"/>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3"/>
                                        </p:tgtEl>
                                        <p:attrNameLst>
                                          <p:attrName>style.visibility</p:attrName>
                                        </p:attrNameLst>
                                      </p:cBhvr>
                                      <p:to>
                                        <p:strVal val="visible"/>
                                      </p:to>
                                    </p:set>
                                    <p:animEffect transition="in" filter="fade">
                                      <p:cBhvr>
                                        <p:cTn id="32"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FAF04">
            <a:alpha val="92740"/>
          </a:srgbClr>
        </a:solidFill>
        <a:effectLst/>
      </p:bgPr>
    </p:bg>
    <p:spTree>
      <p:nvGrpSpPr>
        <p:cNvPr id="1" name="Shape 223"/>
        <p:cNvGrpSpPr/>
        <p:nvPr/>
      </p:nvGrpSpPr>
      <p:grpSpPr>
        <a:xfrm>
          <a:off x="0" y="0"/>
          <a:ext cx="0" cy="0"/>
          <a:chOff x="0" y="0"/>
          <a:chExt cx="0" cy="0"/>
        </a:xfrm>
      </p:grpSpPr>
      <p:sp>
        <p:nvSpPr>
          <p:cNvPr id="224" name="Google Shape;224;p37"/>
          <p:cNvSpPr txBox="1">
            <a:spLocks noGrp="1"/>
          </p:cNvSpPr>
          <p:nvPr>
            <p:ph type="title"/>
          </p:nvPr>
        </p:nvSpPr>
        <p:spPr>
          <a:xfrm>
            <a:off x="311700" y="109300"/>
            <a:ext cx="8520600" cy="930600"/>
          </a:xfrm>
          <a:prstGeom prst="rect">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spcBef>
                <a:spcPts val="0"/>
              </a:spcBef>
              <a:spcAft>
                <a:spcPts val="0"/>
              </a:spcAft>
              <a:buNone/>
            </a:pPr>
            <a:r>
              <a:rPr lang="en">
                <a:solidFill>
                  <a:srgbClr val="4A86E8"/>
                </a:solidFill>
              </a:rPr>
              <a:t>A Species in Jeopardy: the Bonobo</a:t>
            </a:r>
            <a:endParaRPr>
              <a:solidFill>
                <a:srgbClr val="4A86E8"/>
              </a:solidFill>
            </a:endParaRPr>
          </a:p>
        </p:txBody>
      </p:sp>
      <p:sp>
        <p:nvSpPr>
          <p:cNvPr id="225" name="Google Shape;225;p37"/>
          <p:cNvSpPr txBox="1">
            <a:spLocks noGrp="1"/>
          </p:cNvSpPr>
          <p:nvPr>
            <p:ph type="body" idx="1"/>
          </p:nvPr>
        </p:nvSpPr>
        <p:spPr>
          <a:xfrm>
            <a:off x="239350" y="2267975"/>
            <a:ext cx="4407000" cy="281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a:solidFill>
                  <a:srgbClr val="292B2C"/>
                </a:solidFill>
                <a:latin typeface="Times New Roman"/>
                <a:ea typeface="Times New Roman"/>
                <a:cs typeface="Times New Roman"/>
                <a:sym typeface="Times New Roman"/>
              </a:rPr>
              <a:t>“Bonobos (</a:t>
            </a:r>
            <a:r>
              <a:rPr lang="en" sz="1400" i="1">
                <a:solidFill>
                  <a:srgbClr val="292B2C"/>
                </a:solidFill>
                <a:latin typeface="Times New Roman"/>
                <a:ea typeface="Times New Roman"/>
                <a:cs typeface="Times New Roman"/>
                <a:sym typeface="Times New Roman"/>
              </a:rPr>
              <a:t>Pan paniscus</a:t>
            </a:r>
            <a:r>
              <a:rPr lang="en" sz="1400">
                <a:solidFill>
                  <a:srgbClr val="292B2C"/>
                </a:solidFill>
                <a:latin typeface="Times New Roman"/>
                <a:ea typeface="Times New Roman"/>
                <a:cs typeface="Times New Roman"/>
                <a:sym typeface="Times New Roman"/>
              </a:rPr>
              <a:t>), or pygmy chimpanzees, are [...] our closest living [primate] relatives. </a:t>
            </a:r>
            <a:r>
              <a:rPr lang="en" sz="1400" b="1" i="1">
                <a:solidFill>
                  <a:srgbClr val="292B2C"/>
                </a:solidFill>
                <a:latin typeface="Times New Roman"/>
                <a:ea typeface="Times New Roman"/>
                <a:cs typeface="Times New Roman"/>
                <a:sym typeface="Times New Roman"/>
              </a:rPr>
              <a:t>They are found only in the Democratic Republic of Congo </a:t>
            </a:r>
            <a:r>
              <a:rPr lang="en" sz="1400">
                <a:solidFill>
                  <a:srgbClr val="292B2C"/>
                </a:solidFill>
                <a:latin typeface="Times New Roman"/>
                <a:ea typeface="Times New Roman"/>
                <a:cs typeface="Times New Roman"/>
                <a:sym typeface="Times New Roman"/>
              </a:rPr>
              <a:t>(</a:t>
            </a:r>
            <a:r>
              <a:rPr lang="en" sz="1400" i="1">
                <a:solidFill>
                  <a:srgbClr val="292B2C"/>
                </a:solidFill>
                <a:latin typeface="Times New Roman"/>
                <a:ea typeface="Times New Roman"/>
                <a:cs typeface="Times New Roman"/>
                <a:sym typeface="Times New Roman"/>
              </a:rPr>
              <a:t>sic</a:t>
            </a:r>
            <a:r>
              <a:rPr lang="en" sz="1400">
                <a:solidFill>
                  <a:srgbClr val="292B2C"/>
                </a:solidFill>
                <a:latin typeface="Times New Roman"/>
                <a:ea typeface="Times New Roman"/>
                <a:cs typeface="Times New Roman"/>
                <a:sym typeface="Times New Roman"/>
              </a:rPr>
              <a:t>), where estimates from their four remaining strongholds suggest that no more than </a:t>
            </a:r>
            <a:r>
              <a:rPr lang="en" sz="1400" b="1">
                <a:solidFill>
                  <a:srgbClr val="292B2C"/>
                </a:solidFill>
                <a:latin typeface="Times New Roman"/>
                <a:ea typeface="Times New Roman"/>
                <a:cs typeface="Times New Roman"/>
                <a:sym typeface="Times New Roman"/>
              </a:rPr>
              <a:t>10,000 to 20,000</a:t>
            </a:r>
            <a:r>
              <a:rPr lang="en" sz="1400">
                <a:solidFill>
                  <a:srgbClr val="292B2C"/>
                </a:solidFill>
                <a:latin typeface="Times New Roman"/>
                <a:ea typeface="Times New Roman"/>
                <a:cs typeface="Times New Roman"/>
                <a:sym typeface="Times New Roman"/>
              </a:rPr>
              <a:t> individuals remain; the exact number is unknown because only about of third of the species’ historic range has been surveyed. Although they are </a:t>
            </a:r>
            <a:r>
              <a:rPr lang="en" sz="1400" b="1">
                <a:solidFill>
                  <a:srgbClr val="292B2C"/>
                </a:solidFill>
                <a:latin typeface="Times New Roman"/>
                <a:ea typeface="Times New Roman"/>
                <a:cs typeface="Times New Roman"/>
                <a:sym typeface="Times New Roman"/>
              </a:rPr>
              <a:t>classified as</a:t>
            </a:r>
            <a:r>
              <a:rPr lang="en" sz="1400">
                <a:solidFill>
                  <a:srgbClr val="292B2C"/>
                </a:solidFill>
                <a:latin typeface="Times New Roman"/>
                <a:ea typeface="Times New Roman"/>
                <a:cs typeface="Times New Roman"/>
                <a:sym typeface="Times New Roman"/>
              </a:rPr>
              <a:t> </a:t>
            </a:r>
            <a:r>
              <a:rPr lang="en" sz="1400" b="1">
                <a:solidFill>
                  <a:srgbClr val="292B2C"/>
                </a:solidFill>
                <a:latin typeface="Times New Roman"/>
                <a:ea typeface="Times New Roman"/>
                <a:cs typeface="Times New Roman"/>
                <a:sym typeface="Times New Roman"/>
              </a:rPr>
              <a:t>endangered by the IUCN</a:t>
            </a:r>
            <a:r>
              <a:rPr lang="en" sz="1400">
                <a:solidFill>
                  <a:srgbClr val="292B2C"/>
                </a:solidFill>
                <a:latin typeface="Times New Roman"/>
                <a:ea typeface="Times New Roman"/>
                <a:cs typeface="Times New Roman"/>
                <a:sym typeface="Times New Roman"/>
              </a:rPr>
              <a:t>, most of their habitat is unprotected and under threat of being destroyed by deforestation.” (Mongabay, 2020)</a:t>
            </a:r>
            <a:endParaRPr sz="1400">
              <a:solidFill>
                <a:srgbClr val="292B2C"/>
              </a:solidFill>
              <a:latin typeface="Times New Roman"/>
              <a:ea typeface="Times New Roman"/>
              <a:cs typeface="Times New Roman"/>
              <a:sym typeface="Times New Roman"/>
            </a:endParaRPr>
          </a:p>
          <a:p>
            <a:pPr marL="0" lvl="0" indent="0" algn="l" rtl="0">
              <a:spcBef>
                <a:spcPts val="1200"/>
              </a:spcBef>
              <a:spcAft>
                <a:spcPts val="0"/>
              </a:spcAft>
              <a:buNone/>
            </a:pPr>
            <a:r>
              <a:rPr lang="en" sz="1400" b="1" u="sng">
                <a:solidFill>
                  <a:srgbClr val="351C75"/>
                </a:solidFill>
                <a:latin typeface="Times New Roman"/>
                <a:ea typeface="Times New Roman"/>
                <a:cs typeface="Times New Roman"/>
                <a:sym typeface="Times New Roman"/>
              </a:rPr>
              <a:t>Personal Note</a:t>
            </a:r>
            <a:r>
              <a:rPr lang="en" sz="1400" b="1">
                <a:solidFill>
                  <a:srgbClr val="351C75"/>
                </a:solidFill>
                <a:latin typeface="Times New Roman"/>
                <a:ea typeface="Times New Roman"/>
                <a:cs typeface="Times New Roman"/>
                <a:sym typeface="Times New Roman"/>
              </a:rPr>
              <a:t>: Francine Dolins has two Templeton Foundation grants to study the rare, captive bonobos whose intelligence and social abilities are extraordinary amongst primates.</a:t>
            </a:r>
            <a:endParaRPr sz="1400">
              <a:solidFill>
                <a:srgbClr val="292B2C"/>
              </a:solidFill>
              <a:latin typeface="Times New Roman"/>
              <a:ea typeface="Times New Roman"/>
              <a:cs typeface="Times New Roman"/>
              <a:sym typeface="Times New Roman"/>
            </a:endParaRPr>
          </a:p>
          <a:p>
            <a:pPr marL="0" lvl="0" indent="0" algn="l" rtl="0">
              <a:spcBef>
                <a:spcPts val="1200"/>
              </a:spcBef>
              <a:spcAft>
                <a:spcPts val="0"/>
              </a:spcAft>
              <a:buNone/>
            </a:pPr>
            <a:endParaRPr sz="1400">
              <a:solidFill>
                <a:srgbClr val="292B2C"/>
              </a:solidFill>
              <a:latin typeface="Times New Roman"/>
              <a:ea typeface="Times New Roman"/>
              <a:cs typeface="Times New Roman"/>
              <a:sym typeface="Times New Roman"/>
            </a:endParaRPr>
          </a:p>
          <a:p>
            <a:pPr marL="0" lvl="0" indent="0" algn="l" rtl="0">
              <a:spcBef>
                <a:spcPts val="1200"/>
              </a:spcBef>
              <a:spcAft>
                <a:spcPts val="0"/>
              </a:spcAft>
              <a:buNone/>
            </a:pPr>
            <a:endParaRPr sz="1400">
              <a:solidFill>
                <a:srgbClr val="292B2C"/>
              </a:solidFill>
              <a:latin typeface="Times New Roman"/>
              <a:ea typeface="Times New Roman"/>
              <a:cs typeface="Times New Roman"/>
              <a:sym typeface="Times New Roman"/>
            </a:endParaRPr>
          </a:p>
          <a:p>
            <a:pPr marL="0" lvl="0" indent="0" algn="l" rtl="0">
              <a:spcBef>
                <a:spcPts val="1200"/>
              </a:spcBef>
              <a:spcAft>
                <a:spcPts val="1200"/>
              </a:spcAft>
              <a:buNone/>
            </a:pPr>
            <a:endParaRPr sz="1400">
              <a:solidFill>
                <a:srgbClr val="292B2C"/>
              </a:solidFill>
              <a:latin typeface="Times New Roman"/>
              <a:ea typeface="Times New Roman"/>
              <a:cs typeface="Times New Roman"/>
              <a:sym typeface="Times New Roman"/>
            </a:endParaRPr>
          </a:p>
        </p:txBody>
      </p:sp>
      <p:pic>
        <p:nvPicPr>
          <p:cNvPr id="226" name="Google Shape;226;p37"/>
          <p:cNvPicPr preferRelativeResize="0"/>
          <p:nvPr/>
        </p:nvPicPr>
        <p:blipFill>
          <a:blip r:embed="rId3">
            <a:alphaModFix/>
          </a:blip>
          <a:stretch>
            <a:fillRect/>
          </a:stretch>
        </p:blipFill>
        <p:spPr>
          <a:xfrm>
            <a:off x="4771575" y="1374057"/>
            <a:ext cx="4122700" cy="2915944"/>
          </a:xfrm>
          <a:prstGeom prst="rect">
            <a:avLst/>
          </a:prstGeom>
          <a:noFill/>
          <a:ln>
            <a:noFill/>
          </a:ln>
        </p:spPr>
      </p:pic>
      <p:sp>
        <p:nvSpPr>
          <p:cNvPr id="227" name="Google Shape;227;p37"/>
          <p:cNvSpPr txBox="1"/>
          <p:nvPr/>
        </p:nvSpPr>
        <p:spPr>
          <a:xfrm>
            <a:off x="4771625" y="4413450"/>
            <a:ext cx="4122600" cy="90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a:solidFill>
                  <a:srgbClr val="292B2C"/>
                </a:solidFill>
              </a:rPr>
              <a:t>https://news.mongabay.com/2020/04/images-from-a-dropped-phone-reveal-the-ugly-truth-behind-bonobo-trafficking/</a:t>
            </a:r>
            <a:endParaRPr sz="1000">
              <a:solidFill>
                <a:srgbClr val="292B2C"/>
              </a:solidFill>
            </a:endParaRPr>
          </a:p>
          <a:p>
            <a:pPr marL="0" lvl="0" indent="0" algn="l" rtl="0">
              <a:spcBef>
                <a:spcPts val="12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1"/>
        <p:cNvGrpSpPr/>
        <p:nvPr/>
      </p:nvGrpSpPr>
      <p:grpSpPr>
        <a:xfrm>
          <a:off x="0" y="0"/>
          <a:ext cx="0" cy="0"/>
          <a:chOff x="0" y="0"/>
          <a:chExt cx="0" cy="0"/>
        </a:xfrm>
      </p:grpSpPr>
      <p:sp>
        <p:nvSpPr>
          <p:cNvPr id="232" name="Google Shape;232;p38"/>
          <p:cNvSpPr txBox="1">
            <a:spLocks noGrp="1"/>
          </p:cNvSpPr>
          <p:nvPr>
            <p:ph type="title"/>
          </p:nvPr>
        </p:nvSpPr>
        <p:spPr>
          <a:xfrm>
            <a:off x="-308975" y="0"/>
            <a:ext cx="6195600" cy="1166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300">
                <a:solidFill>
                  <a:srgbClr val="FFFFFF"/>
                </a:solidFill>
                <a:latin typeface="Times New Roman"/>
                <a:ea typeface="Times New Roman"/>
                <a:cs typeface="Times New Roman"/>
                <a:sym typeface="Times New Roman"/>
              </a:rPr>
              <a:t>Palm Oil Fields: Deforestation</a:t>
            </a:r>
            <a:endParaRPr sz="3300">
              <a:solidFill>
                <a:srgbClr val="FFFFFF"/>
              </a:solidFill>
              <a:latin typeface="Times New Roman"/>
              <a:ea typeface="Times New Roman"/>
              <a:cs typeface="Times New Roman"/>
              <a:sym typeface="Times New Roman"/>
            </a:endParaRPr>
          </a:p>
          <a:p>
            <a:pPr marL="0" lvl="0" indent="0" algn="ctr" rtl="0">
              <a:spcBef>
                <a:spcPts val="1600"/>
              </a:spcBef>
              <a:spcAft>
                <a:spcPts val="0"/>
              </a:spcAft>
              <a:buNone/>
            </a:pPr>
            <a:endParaRPr/>
          </a:p>
        </p:txBody>
      </p:sp>
      <p:grpSp>
        <p:nvGrpSpPr>
          <p:cNvPr id="233" name="Google Shape;233;p38"/>
          <p:cNvGrpSpPr/>
          <p:nvPr/>
        </p:nvGrpSpPr>
        <p:grpSpPr>
          <a:xfrm>
            <a:off x="996400" y="965500"/>
            <a:ext cx="3246048" cy="3672000"/>
            <a:chOff x="996400" y="981900"/>
            <a:chExt cx="3246048" cy="3672000"/>
          </a:xfrm>
        </p:grpSpPr>
        <p:pic>
          <p:nvPicPr>
            <p:cNvPr id="234" name="Google Shape;234;p38"/>
            <p:cNvPicPr preferRelativeResize="0"/>
            <p:nvPr/>
          </p:nvPicPr>
          <p:blipFill>
            <a:blip r:embed="rId3">
              <a:alphaModFix/>
            </a:blip>
            <a:stretch>
              <a:fillRect/>
            </a:stretch>
          </p:blipFill>
          <p:spPr>
            <a:xfrm>
              <a:off x="996400" y="981900"/>
              <a:ext cx="3246048" cy="3672000"/>
            </a:xfrm>
            <a:prstGeom prst="rect">
              <a:avLst/>
            </a:prstGeom>
            <a:noFill/>
            <a:ln>
              <a:noFill/>
            </a:ln>
          </p:spPr>
        </p:pic>
        <p:sp>
          <p:nvSpPr>
            <p:cNvPr id="235" name="Google Shape;235;p38"/>
            <p:cNvSpPr txBox="1"/>
            <p:nvPr/>
          </p:nvSpPr>
          <p:spPr>
            <a:xfrm>
              <a:off x="1518175" y="1487750"/>
              <a:ext cx="2356500" cy="110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solidFill>
                    <a:schemeClr val="lt1"/>
                  </a:solidFill>
                  <a:latin typeface="Times New Roman"/>
                  <a:ea typeface="Times New Roman"/>
                  <a:cs typeface="Times New Roman"/>
                  <a:sym typeface="Times New Roman"/>
                </a:rPr>
                <a:t>Forest ecosystems conserve biodiversity, help with water filtration, carbon storage and manages pests.  </a:t>
              </a:r>
              <a:endParaRPr sz="1600" b="1">
                <a:solidFill>
                  <a:schemeClr val="lt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 sz="1600">
                  <a:solidFill>
                    <a:srgbClr val="FFFFFF"/>
                  </a:solidFill>
                  <a:latin typeface="Times New Roman"/>
                  <a:ea typeface="Times New Roman"/>
                  <a:cs typeface="Times New Roman"/>
                  <a:sym typeface="Times New Roman"/>
                </a:rPr>
                <a:t> </a:t>
              </a:r>
              <a:endParaRPr sz="1600">
                <a:solidFill>
                  <a:srgbClr val="FFFFFF"/>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sz="1600">
                <a:solidFill>
                  <a:srgbClr val="FFFFFF"/>
                </a:solidFill>
                <a:latin typeface="Times New Roman"/>
                <a:ea typeface="Times New Roman"/>
                <a:cs typeface="Times New Roman"/>
                <a:sym typeface="Times New Roman"/>
              </a:endParaRPr>
            </a:p>
          </p:txBody>
        </p:sp>
      </p:grpSp>
      <p:grpSp>
        <p:nvGrpSpPr>
          <p:cNvPr id="236" name="Google Shape;236;p38"/>
          <p:cNvGrpSpPr/>
          <p:nvPr/>
        </p:nvGrpSpPr>
        <p:grpSpPr>
          <a:xfrm>
            <a:off x="4367475" y="542050"/>
            <a:ext cx="3734375" cy="4221350"/>
            <a:chOff x="4367324" y="953371"/>
            <a:chExt cx="3367943" cy="3809883"/>
          </a:xfrm>
        </p:grpSpPr>
        <p:pic>
          <p:nvPicPr>
            <p:cNvPr id="237" name="Google Shape;237;p38"/>
            <p:cNvPicPr preferRelativeResize="0"/>
            <p:nvPr/>
          </p:nvPicPr>
          <p:blipFill>
            <a:blip r:embed="rId3">
              <a:alphaModFix/>
            </a:blip>
            <a:stretch>
              <a:fillRect/>
            </a:stretch>
          </p:blipFill>
          <p:spPr>
            <a:xfrm>
              <a:off x="4367324" y="953371"/>
              <a:ext cx="3367943" cy="3809883"/>
            </a:xfrm>
            <a:prstGeom prst="rect">
              <a:avLst/>
            </a:prstGeom>
            <a:noFill/>
            <a:ln>
              <a:noFill/>
            </a:ln>
          </p:spPr>
        </p:pic>
        <p:sp>
          <p:nvSpPr>
            <p:cNvPr id="238" name="Google Shape;238;p38"/>
            <p:cNvSpPr txBox="1"/>
            <p:nvPr/>
          </p:nvSpPr>
          <p:spPr>
            <a:xfrm>
              <a:off x="4851519" y="1629325"/>
              <a:ext cx="2802300" cy="1411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a:solidFill>
                    <a:schemeClr val="lt1"/>
                  </a:solidFill>
                  <a:latin typeface="Times New Roman"/>
                  <a:ea typeface="Times New Roman"/>
                  <a:cs typeface="Times New Roman"/>
                  <a:sym typeface="Times New Roman"/>
                </a:rPr>
                <a:t>Palm oil plantations are replacing large areas of natural forests in Southeast Asia, Africa and South America. This is the primary driver of deforestation.</a:t>
              </a:r>
              <a:endParaRPr b="1">
                <a:solidFill>
                  <a:schemeClr val="lt1"/>
                </a:solidFill>
                <a:latin typeface="Proxima Nova"/>
                <a:ea typeface="Proxima Nova"/>
                <a:cs typeface="Proxima Nova"/>
                <a:sym typeface="Proxima Nova"/>
              </a:endParaRPr>
            </a:p>
          </p:txBody>
        </p:sp>
      </p:grpSp>
      <p:pic>
        <p:nvPicPr>
          <p:cNvPr id="239" name="Google Shape;239;p38"/>
          <p:cNvPicPr preferRelativeResize="0"/>
          <p:nvPr/>
        </p:nvPicPr>
        <p:blipFill rotWithShape="1">
          <a:blip r:embed="rId4">
            <a:alphaModFix/>
          </a:blip>
          <a:srcRect l="-5788" t="-49818" r="-39286" b="4743"/>
          <a:stretch/>
        </p:blipFill>
        <p:spPr>
          <a:xfrm>
            <a:off x="-131000" y="-145675"/>
            <a:ext cx="5894276" cy="5894300"/>
          </a:xfrm>
          <a:prstGeom prst="rect">
            <a:avLst/>
          </a:prstGeom>
          <a:noFill/>
          <a:ln>
            <a:noFill/>
          </a:ln>
        </p:spPr>
      </p:pic>
      <p:pic>
        <p:nvPicPr>
          <p:cNvPr id="240" name="Google Shape;240;p38"/>
          <p:cNvPicPr preferRelativeResize="0"/>
          <p:nvPr/>
        </p:nvPicPr>
        <p:blipFill>
          <a:blip r:embed="rId3">
            <a:alphaModFix/>
          </a:blip>
          <a:stretch>
            <a:fillRect/>
          </a:stretch>
        </p:blipFill>
        <p:spPr>
          <a:xfrm>
            <a:off x="4192225" y="3187025"/>
            <a:ext cx="945125" cy="1068375"/>
          </a:xfrm>
          <a:prstGeom prst="rect">
            <a:avLst/>
          </a:prstGeom>
          <a:noFill/>
          <a:ln>
            <a:noFill/>
          </a:ln>
        </p:spPr>
      </p:pic>
      <p:pic>
        <p:nvPicPr>
          <p:cNvPr id="241" name="Google Shape;241;p38"/>
          <p:cNvPicPr preferRelativeResize="0"/>
          <p:nvPr/>
        </p:nvPicPr>
        <p:blipFill>
          <a:blip r:embed="rId3">
            <a:alphaModFix/>
          </a:blip>
          <a:stretch>
            <a:fillRect/>
          </a:stretch>
        </p:blipFill>
        <p:spPr>
          <a:xfrm>
            <a:off x="7556500" y="3048000"/>
            <a:ext cx="1399124" cy="1581600"/>
          </a:xfrm>
          <a:prstGeom prst="rect">
            <a:avLst/>
          </a:prstGeom>
          <a:noFill/>
          <a:ln>
            <a:noFill/>
          </a:ln>
        </p:spPr>
      </p:pic>
      <p:pic>
        <p:nvPicPr>
          <p:cNvPr id="242" name="Google Shape;242;p38"/>
          <p:cNvPicPr preferRelativeResize="0"/>
          <p:nvPr/>
        </p:nvPicPr>
        <p:blipFill>
          <a:blip r:embed="rId5">
            <a:alphaModFix/>
          </a:blip>
          <a:stretch>
            <a:fillRect/>
          </a:stretch>
        </p:blipFill>
        <p:spPr>
          <a:xfrm>
            <a:off x="4366015" y="3137863"/>
            <a:ext cx="784758" cy="1166701"/>
          </a:xfrm>
          <a:prstGeom prst="rect">
            <a:avLst/>
          </a:prstGeom>
          <a:noFill/>
          <a:ln>
            <a:noFill/>
          </a:ln>
        </p:spPr>
      </p:pic>
      <p:pic>
        <p:nvPicPr>
          <p:cNvPr id="243" name="Google Shape;243;p38"/>
          <p:cNvPicPr preferRelativeResize="0"/>
          <p:nvPr/>
        </p:nvPicPr>
        <p:blipFill>
          <a:blip r:embed="rId5">
            <a:alphaModFix/>
          </a:blip>
          <a:stretch>
            <a:fillRect/>
          </a:stretch>
        </p:blipFill>
        <p:spPr>
          <a:xfrm>
            <a:off x="676000" y="2195824"/>
            <a:ext cx="1727099" cy="2567578"/>
          </a:xfrm>
          <a:prstGeom prst="rect">
            <a:avLst/>
          </a:prstGeom>
          <a:noFill/>
          <a:ln>
            <a:noFill/>
          </a:ln>
        </p:spPr>
      </p:pic>
      <p:pic>
        <p:nvPicPr>
          <p:cNvPr id="244" name="Google Shape;244;p38"/>
          <p:cNvPicPr preferRelativeResize="0"/>
          <p:nvPr/>
        </p:nvPicPr>
        <p:blipFill>
          <a:blip r:embed="rId5">
            <a:alphaModFix/>
          </a:blip>
          <a:stretch>
            <a:fillRect/>
          </a:stretch>
        </p:blipFill>
        <p:spPr>
          <a:xfrm>
            <a:off x="5274338" y="1932949"/>
            <a:ext cx="1727099" cy="2567578"/>
          </a:xfrm>
          <a:prstGeom prst="rect">
            <a:avLst/>
          </a:prstGeom>
          <a:noFill/>
          <a:ln>
            <a:noFill/>
          </a:ln>
        </p:spPr>
      </p:pic>
      <p:pic>
        <p:nvPicPr>
          <p:cNvPr id="245" name="Google Shape;245;p38"/>
          <p:cNvPicPr preferRelativeResize="0"/>
          <p:nvPr/>
        </p:nvPicPr>
        <p:blipFill>
          <a:blip r:embed="rId5">
            <a:alphaModFix/>
          </a:blip>
          <a:stretch>
            <a:fillRect/>
          </a:stretch>
        </p:blipFill>
        <p:spPr>
          <a:xfrm>
            <a:off x="7796625" y="2941912"/>
            <a:ext cx="1206549" cy="1793776"/>
          </a:xfrm>
          <a:prstGeom prst="rect">
            <a:avLst/>
          </a:prstGeom>
          <a:noFill/>
          <a:ln>
            <a:noFill/>
          </a:ln>
        </p:spPr>
      </p:pic>
      <p:pic>
        <p:nvPicPr>
          <p:cNvPr id="246" name="Google Shape;246;p38"/>
          <p:cNvPicPr preferRelativeResize="0"/>
          <p:nvPr/>
        </p:nvPicPr>
        <p:blipFill>
          <a:blip r:embed="rId5">
            <a:alphaModFix/>
          </a:blip>
          <a:stretch>
            <a:fillRect/>
          </a:stretch>
        </p:blipFill>
        <p:spPr>
          <a:xfrm>
            <a:off x="6926475" y="2278036"/>
            <a:ext cx="1727099" cy="2567578"/>
          </a:xfrm>
          <a:prstGeom prst="rect">
            <a:avLst/>
          </a:prstGeom>
          <a:noFill/>
          <a:ln>
            <a:noFill/>
          </a:ln>
        </p:spPr>
      </p:pic>
      <p:pic>
        <p:nvPicPr>
          <p:cNvPr id="247" name="Google Shape;247;p38"/>
          <p:cNvPicPr preferRelativeResize="0"/>
          <p:nvPr/>
        </p:nvPicPr>
        <p:blipFill>
          <a:blip r:embed="rId5">
            <a:alphaModFix/>
          </a:blip>
          <a:stretch>
            <a:fillRect/>
          </a:stretch>
        </p:blipFill>
        <p:spPr>
          <a:xfrm>
            <a:off x="2992175" y="2195824"/>
            <a:ext cx="1727099" cy="2567578"/>
          </a:xfrm>
          <a:prstGeom prst="rect">
            <a:avLst/>
          </a:prstGeom>
          <a:noFill/>
          <a:ln>
            <a:noFill/>
          </a:ln>
        </p:spPr>
      </p:pic>
      <p:sp>
        <p:nvSpPr>
          <p:cNvPr id="248" name="Google Shape;248;p38"/>
          <p:cNvSpPr/>
          <p:nvPr/>
        </p:nvSpPr>
        <p:spPr>
          <a:xfrm rot="3265609">
            <a:off x="139368" y="1369860"/>
            <a:ext cx="2835791" cy="1219330"/>
          </a:xfrm>
          <a:prstGeom prst="cloud">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8"/>
          <p:cNvSpPr/>
          <p:nvPr/>
        </p:nvSpPr>
        <p:spPr>
          <a:xfrm rot="3265702">
            <a:off x="6621497" y="1916572"/>
            <a:ext cx="2965858" cy="886453"/>
          </a:xfrm>
          <a:prstGeom prst="cloud">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8"/>
          <p:cNvSpPr/>
          <p:nvPr/>
        </p:nvSpPr>
        <p:spPr>
          <a:xfrm rot="3265609">
            <a:off x="4816768" y="973210"/>
            <a:ext cx="2835791" cy="1219330"/>
          </a:xfrm>
          <a:prstGeom prst="cloud">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8"/>
          <p:cNvSpPr/>
          <p:nvPr/>
        </p:nvSpPr>
        <p:spPr>
          <a:xfrm rot="3265609">
            <a:off x="2535718" y="1440335"/>
            <a:ext cx="2835791" cy="1219330"/>
          </a:xfrm>
          <a:prstGeom prst="cloud">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8"/>
          <p:cNvSpPr/>
          <p:nvPr/>
        </p:nvSpPr>
        <p:spPr>
          <a:xfrm rot="52">
            <a:off x="619675" y="384379"/>
            <a:ext cx="7205436" cy="1331100"/>
          </a:xfrm>
          <a:prstGeom prst="cloud">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300" b="1">
                <a:solidFill>
                  <a:schemeClr val="lt1"/>
                </a:solidFill>
              </a:rPr>
              <a:t>          ...Then comes the burn</a:t>
            </a:r>
            <a:endParaRPr sz="2300" b="1">
              <a:solidFill>
                <a:schemeClr val="lt1"/>
              </a:solidFill>
            </a:endParaRPr>
          </a:p>
        </p:txBody>
      </p:sp>
      <p:sp>
        <p:nvSpPr>
          <p:cNvPr id="253" name="Google Shape;253;p38"/>
          <p:cNvSpPr/>
          <p:nvPr/>
        </p:nvSpPr>
        <p:spPr>
          <a:xfrm>
            <a:off x="619675" y="3187025"/>
            <a:ext cx="2826000" cy="1454100"/>
          </a:xfrm>
          <a:prstGeom prst="rect">
            <a:avLst/>
          </a:prstGeom>
          <a:solidFill>
            <a:srgbClr val="F8F80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a:t>First comes the slash...</a:t>
            </a:r>
            <a:endParaRPr sz="1800" b="1"/>
          </a:p>
        </p:txBody>
      </p:sp>
      <p:sp>
        <p:nvSpPr>
          <p:cNvPr id="254" name="Google Shape;254;p38"/>
          <p:cNvSpPr/>
          <p:nvPr/>
        </p:nvSpPr>
        <p:spPr>
          <a:xfrm>
            <a:off x="1113750" y="3557950"/>
            <a:ext cx="6916500" cy="1316400"/>
          </a:xfrm>
          <a:prstGeom prst="roundRect">
            <a:avLst>
              <a:gd name="adj" fmla="val 16667"/>
            </a:avLst>
          </a:prstGeom>
          <a:solidFill>
            <a:srgbClr val="FFF2C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8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300">
                <a:solidFill>
                  <a:schemeClr val="dk1"/>
                </a:solidFill>
                <a:latin typeface="Times New Roman"/>
                <a:ea typeface="Times New Roman"/>
                <a:cs typeface="Times New Roman"/>
                <a:sym typeface="Times New Roman"/>
              </a:rPr>
              <a:t>What you just witnessed is a rendition of the deforestation method called </a:t>
            </a:r>
            <a:r>
              <a:rPr lang="en" sz="1300" b="1">
                <a:solidFill>
                  <a:schemeClr val="dk1"/>
                </a:solidFill>
                <a:latin typeface="Times New Roman"/>
                <a:ea typeface="Times New Roman"/>
                <a:cs typeface="Times New Roman"/>
                <a:sym typeface="Times New Roman"/>
              </a:rPr>
              <a:t>slash and burn</a:t>
            </a:r>
            <a:r>
              <a:rPr lang="en" sz="1300">
                <a:solidFill>
                  <a:schemeClr val="dk1"/>
                </a:solidFill>
                <a:latin typeface="Times New Roman"/>
                <a:ea typeface="Times New Roman"/>
                <a:cs typeface="Times New Roman"/>
                <a:sym typeface="Times New Roman"/>
              </a:rPr>
              <a:t>,</a:t>
            </a:r>
            <a:r>
              <a:rPr lang="en" sz="1300" b="1">
                <a:solidFill>
                  <a:schemeClr val="dk1"/>
                </a:solidFill>
                <a:latin typeface="Times New Roman"/>
                <a:ea typeface="Times New Roman"/>
                <a:cs typeface="Times New Roman"/>
                <a:sym typeface="Times New Roman"/>
              </a:rPr>
              <a:t> </a:t>
            </a:r>
            <a:r>
              <a:rPr lang="en" sz="1300">
                <a:solidFill>
                  <a:schemeClr val="dk1"/>
                </a:solidFill>
                <a:latin typeface="Times New Roman"/>
                <a:ea typeface="Times New Roman"/>
                <a:cs typeface="Times New Roman"/>
                <a:sym typeface="Times New Roman"/>
              </a:rPr>
              <a:t>a technique used to make way for oil palm plantations (BBC, 2019). By clearing rainforests, virtually all of the flora and fauna species which reside in them - such as rare and endangered orchids, bonobos, chimpanzees, orangutans, gibbons, monkeys, parrots, woodpeckers, multiple amphibians, as well as many other small mammals and pollinating insects - are put in jeopardy (</a:t>
            </a:r>
            <a:r>
              <a:rPr lang="en" sz="1000">
                <a:solidFill>
                  <a:schemeClr val="dk1"/>
                </a:solidFill>
                <a:latin typeface="Times New Roman"/>
                <a:ea typeface="Times New Roman"/>
                <a:cs typeface="Times New Roman"/>
                <a:sym typeface="Times New Roman"/>
              </a:rPr>
              <a:t>Dhandapani, 2014</a:t>
            </a:r>
            <a:r>
              <a:rPr lang="en" sz="1300">
                <a:solidFill>
                  <a:schemeClr val="dk1"/>
                </a:solidFill>
                <a:latin typeface="Times New Roman"/>
                <a:ea typeface="Times New Roman"/>
                <a:cs typeface="Times New Roman"/>
                <a:sym typeface="Times New Roman"/>
              </a:rPr>
              <a:t>).</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10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3"/>
                                        </p:tgtEl>
                                        <p:attrNameLst>
                                          <p:attrName>style.visibility</p:attrName>
                                        </p:attrNameLst>
                                      </p:cBhvr>
                                      <p:to>
                                        <p:strVal val="visible"/>
                                      </p:to>
                                    </p:set>
                                    <p:animEffect transition="in" filter="fade">
                                      <p:cBhvr>
                                        <p:cTn id="12" dur="1000"/>
                                        <p:tgtEl>
                                          <p:spTgt spid="2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gtEl>
                                        <p:attrNameLst>
                                          <p:attrName>style.visibility</p:attrName>
                                        </p:attrNameLst>
                                      </p:cBhvr>
                                      <p:to>
                                        <p:strVal val="visible"/>
                                      </p:to>
                                    </p:set>
                                    <p:animEffect transition="in" filter="fade">
                                      <p:cBhvr>
                                        <p:cTn id="17" dur="1000"/>
                                        <p:tgtEl>
                                          <p:spTgt spid="23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39"/>
                                        </p:tgtEl>
                                        <p:attrNameLst>
                                          <p:attrName>style.visibility</p:attrName>
                                        </p:attrNameLst>
                                      </p:cBhvr>
                                      <p:to>
                                        <p:strVal val="visible"/>
                                      </p:to>
                                    </p:set>
                                    <p:anim calcmode="lin" valueType="num">
                                      <p:cBhvr additive="base">
                                        <p:cTn id="22" dur="1000"/>
                                        <p:tgtEl>
                                          <p:spTgt spid="239"/>
                                        </p:tgtEl>
                                        <p:attrNameLst>
                                          <p:attrName>ppt_x</p:attrName>
                                        </p:attrNameLst>
                                      </p:cBhvr>
                                      <p:tavLst>
                                        <p:tav tm="0">
                                          <p:val>
                                            <p:strVal val="#ppt_x-1"/>
                                          </p:val>
                                        </p:tav>
                                        <p:tav tm="100000">
                                          <p:val>
                                            <p:strVal val="#ppt_x"/>
                                          </p:val>
                                        </p:tav>
                                      </p:tavLst>
                                    </p:anim>
                                  </p:childTnLst>
                                </p:cTn>
                              </p:par>
                              <p:par>
                                <p:cTn id="23" presetID="1" presetClass="exit" presetSubtype="0" fill="hold" nodeType="withEffect">
                                  <p:stCondLst>
                                    <p:cond delay="0"/>
                                  </p:stCondLst>
                                  <p:childTnLst>
                                    <p:set>
                                      <p:cBhvr>
                                        <p:cTn id="24" dur="1" fill="hold">
                                          <p:stCondLst>
                                            <p:cond delay="0"/>
                                          </p:stCondLst>
                                        </p:cTn>
                                        <p:tgtEl>
                                          <p:spTgt spid="253"/>
                                        </p:tgtEl>
                                        <p:attrNameLst>
                                          <p:attrName>style.visibility</p:attrName>
                                        </p:attrNameLst>
                                      </p:cBhvr>
                                      <p:to>
                                        <p:strVal val="hidden"/>
                                      </p:to>
                                    </p:set>
                                  </p:childTnLst>
                                </p:cTn>
                              </p:par>
                              <p:par>
                                <p:cTn id="25" presetID="2" presetClass="exit" presetSubtype="2" fill="hold" nodeType="withEffect">
                                  <p:stCondLst>
                                    <p:cond delay="0"/>
                                  </p:stCondLst>
                                  <p:childTnLst>
                                    <p:anim calcmode="lin" valueType="num">
                                      <p:cBhvr additive="base">
                                        <p:cTn id="26" dur="1000"/>
                                        <p:tgtEl>
                                          <p:spTgt spid="239"/>
                                        </p:tgtEl>
                                        <p:attrNameLst>
                                          <p:attrName>ppt_x</p:attrName>
                                        </p:attrNameLst>
                                      </p:cBhvr>
                                      <p:tavLst>
                                        <p:tav tm="0">
                                          <p:val>
                                            <p:strVal val="#ppt_x"/>
                                          </p:val>
                                        </p:tav>
                                        <p:tav tm="100000">
                                          <p:val>
                                            <p:strVal val="#ppt_x+1"/>
                                          </p:val>
                                        </p:tav>
                                      </p:tavLst>
                                    </p:anim>
                                    <p:set>
                                      <p:cBhvr>
                                        <p:cTn id="27" dur="1" fill="hold">
                                          <p:stCondLst>
                                            <p:cond delay="1000"/>
                                          </p:stCondLst>
                                        </p:cTn>
                                        <p:tgtEl>
                                          <p:spTgt spid="239"/>
                                        </p:tgtEl>
                                        <p:attrNameLst>
                                          <p:attrName>style.visibility</p:attrName>
                                        </p:attrNameLst>
                                      </p:cBhvr>
                                      <p:to>
                                        <p:strVal val="hidden"/>
                                      </p:to>
                                    </p:set>
                                  </p:childTnLst>
                                </p:cTn>
                              </p:par>
                              <p:par>
                                <p:cTn id="28" presetID="2" presetClass="exit" presetSubtype="2" fill="hold" nodeType="withEffect">
                                  <p:stCondLst>
                                    <p:cond delay="0"/>
                                  </p:stCondLst>
                                  <p:childTnLst>
                                    <p:anim calcmode="lin" valueType="num">
                                      <p:cBhvr additive="base">
                                        <p:cTn id="29" dur="1000"/>
                                        <p:tgtEl>
                                          <p:spTgt spid="233"/>
                                        </p:tgtEl>
                                        <p:attrNameLst>
                                          <p:attrName>ppt_x</p:attrName>
                                        </p:attrNameLst>
                                      </p:cBhvr>
                                      <p:tavLst>
                                        <p:tav tm="0">
                                          <p:val>
                                            <p:strVal val="#ppt_x"/>
                                          </p:val>
                                        </p:tav>
                                        <p:tav tm="100000">
                                          <p:val>
                                            <p:strVal val="#ppt_x+1"/>
                                          </p:val>
                                        </p:tav>
                                      </p:tavLst>
                                    </p:anim>
                                    <p:set>
                                      <p:cBhvr>
                                        <p:cTn id="30" dur="1" fill="hold">
                                          <p:stCondLst>
                                            <p:cond delay="1000"/>
                                          </p:stCondLst>
                                        </p:cTn>
                                        <p:tgtEl>
                                          <p:spTgt spid="233"/>
                                        </p:tgtEl>
                                        <p:attrNameLst>
                                          <p:attrName>style.visibility</p:attrName>
                                        </p:attrNameLst>
                                      </p:cBhvr>
                                      <p:to>
                                        <p:strVal val="hidden"/>
                                      </p:to>
                                    </p:set>
                                  </p:childTnLst>
                                </p:cTn>
                              </p:par>
                              <p:par>
                                <p:cTn id="31" presetID="2" presetClass="exit" presetSubtype="2" fill="hold" nodeType="withEffect">
                                  <p:stCondLst>
                                    <p:cond delay="0"/>
                                  </p:stCondLst>
                                  <p:childTnLst>
                                    <p:anim calcmode="lin" valueType="num">
                                      <p:cBhvr additive="base">
                                        <p:cTn id="32" dur="1000"/>
                                        <p:tgtEl>
                                          <p:spTgt spid="236"/>
                                        </p:tgtEl>
                                        <p:attrNameLst>
                                          <p:attrName>ppt_x</p:attrName>
                                        </p:attrNameLst>
                                      </p:cBhvr>
                                      <p:tavLst>
                                        <p:tav tm="0">
                                          <p:val>
                                            <p:strVal val="#ppt_x"/>
                                          </p:val>
                                        </p:tav>
                                        <p:tav tm="100000">
                                          <p:val>
                                            <p:strVal val="#ppt_x+1"/>
                                          </p:val>
                                        </p:tav>
                                      </p:tavLst>
                                    </p:anim>
                                    <p:set>
                                      <p:cBhvr>
                                        <p:cTn id="33" dur="1" fill="hold">
                                          <p:stCondLst>
                                            <p:cond delay="1000"/>
                                          </p:stCondLst>
                                        </p:cTn>
                                        <p:tgtEl>
                                          <p:spTgt spid="236"/>
                                        </p:tgtEl>
                                        <p:attrNameLst>
                                          <p:attrName>style.visibility</p:attrName>
                                        </p:attrNameLst>
                                      </p:cBhvr>
                                      <p:to>
                                        <p:strVal val="hidden"/>
                                      </p:to>
                                    </p:se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243"/>
                                        </p:tgtEl>
                                        <p:attrNameLst>
                                          <p:attrName>style.visibility</p:attrName>
                                        </p:attrNameLst>
                                      </p:cBhvr>
                                      <p:to>
                                        <p:strVal val="visible"/>
                                      </p:to>
                                    </p:set>
                                    <p:animEffect transition="in" filter="fade">
                                      <p:cBhvr>
                                        <p:cTn id="37" dur="1000"/>
                                        <p:tgtEl>
                                          <p:spTgt spid="243"/>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247"/>
                                        </p:tgtEl>
                                        <p:attrNameLst>
                                          <p:attrName>style.visibility</p:attrName>
                                        </p:attrNameLst>
                                      </p:cBhvr>
                                      <p:to>
                                        <p:strVal val="visible"/>
                                      </p:to>
                                    </p:set>
                                    <p:animEffect transition="in" filter="fade">
                                      <p:cBhvr>
                                        <p:cTn id="41" dur="1000"/>
                                        <p:tgtEl>
                                          <p:spTgt spid="247"/>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242"/>
                                        </p:tgtEl>
                                        <p:attrNameLst>
                                          <p:attrName>style.visibility</p:attrName>
                                        </p:attrNameLst>
                                      </p:cBhvr>
                                      <p:to>
                                        <p:strVal val="visible"/>
                                      </p:to>
                                    </p:set>
                                    <p:animEffect transition="in" filter="fade">
                                      <p:cBhvr>
                                        <p:cTn id="45" dur="1000"/>
                                        <p:tgtEl>
                                          <p:spTgt spid="242"/>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245"/>
                                        </p:tgtEl>
                                        <p:attrNameLst>
                                          <p:attrName>style.visibility</p:attrName>
                                        </p:attrNameLst>
                                      </p:cBhvr>
                                      <p:to>
                                        <p:strVal val="visible"/>
                                      </p:to>
                                    </p:set>
                                    <p:animEffect transition="in" filter="fade">
                                      <p:cBhvr>
                                        <p:cTn id="49" dur="1000"/>
                                        <p:tgtEl>
                                          <p:spTgt spid="245"/>
                                        </p:tgtEl>
                                      </p:cBhvr>
                                    </p:animEffect>
                                  </p:childTnLst>
                                </p:cTn>
                              </p:par>
                              <p:par>
                                <p:cTn id="50" presetID="10" presetClass="entr" presetSubtype="0" fill="hold" nodeType="withEffect">
                                  <p:stCondLst>
                                    <p:cond delay="0"/>
                                  </p:stCondLst>
                                  <p:childTnLst>
                                    <p:set>
                                      <p:cBhvr>
                                        <p:cTn id="51" dur="1" fill="hold">
                                          <p:stCondLst>
                                            <p:cond delay="0"/>
                                          </p:stCondLst>
                                        </p:cTn>
                                        <p:tgtEl>
                                          <p:spTgt spid="246"/>
                                        </p:tgtEl>
                                        <p:attrNameLst>
                                          <p:attrName>style.visibility</p:attrName>
                                        </p:attrNameLst>
                                      </p:cBhvr>
                                      <p:to>
                                        <p:strVal val="visible"/>
                                      </p:to>
                                    </p:set>
                                    <p:animEffect transition="in" filter="fade">
                                      <p:cBhvr>
                                        <p:cTn id="52" dur="1000"/>
                                        <p:tgtEl>
                                          <p:spTgt spid="246"/>
                                        </p:tgtEl>
                                      </p:cBhvr>
                                    </p:animEffect>
                                  </p:childTnLst>
                                </p:cTn>
                              </p:par>
                              <p:par>
                                <p:cTn id="53" presetID="10" presetClass="entr" presetSubtype="0" fill="hold" nodeType="withEffect">
                                  <p:stCondLst>
                                    <p:cond delay="0"/>
                                  </p:stCondLst>
                                  <p:childTnLst>
                                    <p:set>
                                      <p:cBhvr>
                                        <p:cTn id="54" dur="1" fill="hold">
                                          <p:stCondLst>
                                            <p:cond delay="0"/>
                                          </p:stCondLst>
                                        </p:cTn>
                                        <p:tgtEl>
                                          <p:spTgt spid="244"/>
                                        </p:tgtEl>
                                        <p:attrNameLst>
                                          <p:attrName>style.visibility</p:attrName>
                                        </p:attrNameLst>
                                      </p:cBhvr>
                                      <p:to>
                                        <p:strVal val="visible"/>
                                      </p:to>
                                    </p:set>
                                    <p:animEffect transition="in" filter="fade">
                                      <p:cBhvr>
                                        <p:cTn id="55" dur="1000"/>
                                        <p:tgtEl>
                                          <p:spTgt spid="244"/>
                                        </p:tgtEl>
                                      </p:cBhvr>
                                    </p:animEffect>
                                  </p:childTnLst>
                                </p:cTn>
                              </p:par>
                              <p:par>
                                <p:cTn id="56" presetID="10" presetClass="entr" presetSubtype="0" fill="hold" nodeType="withEffect">
                                  <p:stCondLst>
                                    <p:cond delay="0"/>
                                  </p:stCondLst>
                                  <p:childTnLst>
                                    <p:set>
                                      <p:cBhvr>
                                        <p:cTn id="57" dur="1" fill="hold">
                                          <p:stCondLst>
                                            <p:cond delay="0"/>
                                          </p:stCondLst>
                                        </p:cTn>
                                        <p:tgtEl>
                                          <p:spTgt spid="248"/>
                                        </p:tgtEl>
                                        <p:attrNameLst>
                                          <p:attrName>style.visibility</p:attrName>
                                        </p:attrNameLst>
                                      </p:cBhvr>
                                      <p:to>
                                        <p:strVal val="visible"/>
                                      </p:to>
                                    </p:set>
                                    <p:animEffect transition="in" filter="fade">
                                      <p:cBhvr>
                                        <p:cTn id="58" dur="1000"/>
                                        <p:tgtEl>
                                          <p:spTgt spid="248"/>
                                        </p:tgtEl>
                                      </p:cBhvr>
                                    </p:animEffect>
                                  </p:childTnLst>
                                </p:cTn>
                              </p:par>
                              <p:par>
                                <p:cTn id="59" presetID="10" presetClass="entr" presetSubtype="0" fill="hold" nodeType="withEffect">
                                  <p:stCondLst>
                                    <p:cond delay="0"/>
                                  </p:stCondLst>
                                  <p:childTnLst>
                                    <p:set>
                                      <p:cBhvr>
                                        <p:cTn id="60" dur="1" fill="hold">
                                          <p:stCondLst>
                                            <p:cond delay="0"/>
                                          </p:stCondLst>
                                        </p:cTn>
                                        <p:tgtEl>
                                          <p:spTgt spid="251"/>
                                        </p:tgtEl>
                                        <p:attrNameLst>
                                          <p:attrName>style.visibility</p:attrName>
                                        </p:attrNameLst>
                                      </p:cBhvr>
                                      <p:to>
                                        <p:strVal val="visible"/>
                                      </p:to>
                                    </p:set>
                                    <p:animEffect transition="in" filter="fade">
                                      <p:cBhvr>
                                        <p:cTn id="61" dur="1000"/>
                                        <p:tgtEl>
                                          <p:spTgt spid="251"/>
                                        </p:tgtEl>
                                      </p:cBhvr>
                                    </p:animEffect>
                                  </p:childTnLst>
                                </p:cTn>
                              </p:par>
                              <p:par>
                                <p:cTn id="62" presetID="10" presetClass="entr" presetSubtype="0" fill="hold" nodeType="withEffect">
                                  <p:stCondLst>
                                    <p:cond delay="0"/>
                                  </p:stCondLst>
                                  <p:childTnLst>
                                    <p:set>
                                      <p:cBhvr>
                                        <p:cTn id="63" dur="1" fill="hold">
                                          <p:stCondLst>
                                            <p:cond delay="0"/>
                                          </p:stCondLst>
                                        </p:cTn>
                                        <p:tgtEl>
                                          <p:spTgt spid="250"/>
                                        </p:tgtEl>
                                        <p:attrNameLst>
                                          <p:attrName>style.visibility</p:attrName>
                                        </p:attrNameLst>
                                      </p:cBhvr>
                                      <p:to>
                                        <p:strVal val="visible"/>
                                      </p:to>
                                    </p:set>
                                    <p:animEffect transition="in" filter="fade">
                                      <p:cBhvr>
                                        <p:cTn id="64" dur="1000"/>
                                        <p:tgtEl>
                                          <p:spTgt spid="250"/>
                                        </p:tgtEl>
                                      </p:cBhvr>
                                    </p:animEffect>
                                  </p:childTnLst>
                                </p:cTn>
                              </p:par>
                              <p:par>
                                <p:cTn id="65" presetID="10" presetClass="entr" presetSubtype="0" fill="hold" nodeType="withEffect">
                                  <p:stCondLst>
                                    <p:cond delay="0"/>
                                  </p:stCondLst>
                                  <p:childTnLst>
                                    <p:set>
                                      <p:cBhvr>
                                        <p:cTn id="66" dur="1" fill="hold">
                                          <p:stCondLst>
                                            <p:cond delay="0"/>
                                          </p:stCondLst>
                                        </p:cTn>
                                        <p:tgtEl>
                                          <p:spTgt spid="249"/>
                                        </p:tgtEl>
                                        <p:attrNameLst>
                                          <p:attrName>style.visibility</p:attrName>
                                        </p:attrNameLst>
                                      </p:cBhvr>
                                      <p:to>
                                        <p:strVal val="visible"/>
                                      </p:to>
                                    </p:set>
                                    <p:animEffect transition="in" filter="fade">
                                      <p:cBhvr>
                                        <p:cTn id="67" dur="1000"/>
                                        <p:tgtEl>
                                          <p:spTgt spid="249"/>
                                        </p:tgtEl>
                                      </p:cBhvr>
                                    </p:animEffect>
                                  </p:childTnLst>
                                </p:cTn>
                              </p:par>
                              <p:par>
                                <p:cTn id="68" presetID="10" presetClass="entr" presetSubtype="0" fill="hold" nodeType="withEffect">
                                  <p:stCondLst>
                                    <p:cond delay="0"/>
                                  </p:stCondLst>
                                  <p:childTnLst>
                                    <p:set>
                                      <p:cBhvr>
                                        <p:cTn id="69" dur="1" fill="hold">
                                          <p:stCondLst>
                                            <p:cond delay="0"/>
                                          </p:stCondLst>
                                        </p:cTn>
                                        <p:tgtEl>
                                          <p:spTgt spid="252"/>
                                        </p:tgtEl>
                                        <p:attrNameLst>
                                          <p:attrName>style.visibility</p:attrName>
                                        </p:attrNameLst>
                                      </p:cBhvr>
                                      <p:to>
                                        <p:strVal val="visible"/>
                                      </p:to>
                                    </p:set>
                                    <p:animEffect transition="in" filter="fade">
                                      <p:cBhvr>
                                        <p:cTn id="70" dur="1000"/>
                                        <p:tgtEl>
                                          <p:spTgt spid="25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54"/>
                                        </p:tgtEl>
                                        <p:attrNameLst>
                                          <p:attrName>style.visibility</p:attrName>
                                        </p:attrNameLst>
                                      </p:cBhvr>
                                      <p:to>
                                        <p:strVal val="visible"/>
                                      </p:to>
                                    </p:set>
                                    <p:animEffect transition="in" filter="fade">
                                      <p:cBhvr>
                                        <p:cTn id="75" dur="10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9"/>
          <p:cNvSpPr txBox="1">
            <a:spLocks noGrp="1"/>
          </p:cNvSpPr>
          <p:nvPr>
            <p:ph type="title"/>
          </p:nvPr>
        </p:nvSpPr>
        <p:spPr>
          <a:xfrm>
            <a:off x="231000" y="146300"/>
            <a:ext cx="8716200" cy="1463100"/>
          </a:xfrm>
          <a:prstGeom prst="rect">
            <a:avLst/>
          </a:prstGeom>
          <a:solidFill>
            <a:srgbClr val="FF9900"/>
          </a:solidFill>
        </p:spPr>
        <p:txBody>
          <a:bodyPr spcFirstLastPara="1" wrap="square" lIns="91425" tIns="91425" rIns="91425" bIns="91425" anchor="t" anchorCtr="0">
            <a:noAutofit/>
          </a:bodyPr>
          <a:lstStyle/>
          <a:p>
            <a:pPr marL="0" lvl="0" indent="0" algn="ctr" rtl="0">
              <a:spcBef>
                <a:spcPts val="0"/>
              </a:spcBef>
              <a:spcAft>
                <a:spcPts val="0"/>
              </a:spcAft>
              <a:buNone/>
            </a:pPr>
            <a:r>
              <a:rPr lang="en" b="1"/>
              <a:t>International attention to the deforestation in the DRC: the second biggest rainforest will soon reopen to large-scale logging</a:t>
            </a:r>
            <a:endParaRPr b="1"/>
          </a:p>
          <a:p>
            <a:pPr marL="0" lvl="0" indent="0" algn="ctr" rtl="0">
              <a:spcBef>
                <a:spcPts val="0"/>
              </a:spcBef>
              <a:spcAft>
                <a:spcPts val="0"/>
              </a:spcAft>
              <a:buNone/>
            </a:pPr>
            <a:endParaRPr/>
          </a:p>
        </p:txBody>
      </p:sp>
      <p:sp>
        <p:nvSpPr>
          <p:cNvPr id="260" name="Google Shape;260;p39"/>
          <p:cNvSpPr txBox="1">
            <a:spLocks noGrp="1"/>
          </p:cNvSpPr>
          <p:nvPr>
            <p:ph type="body" idx="1"/>
          </p:nvPr>
        </p:nvSpPr>
        <p:spPr>
          <a:xfrm>
            <a:off x="280888" y="3420750"/>
            <a:ext cx="85206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a:t> </a:t>
            </a:r>
            <a:r>
              <a:rPr lang="en" sz="2800" u="sng">
                <a:solidFill>
                  <a:schemeClr val="accent5"/>
                </a:solidFill>
                <a:hlinkClick r:id="rId3">
                  <a:extLst>
                    <a:ext uri="{A12FA001-AC4F-418D-AE19-62706E023703}">
                      <ahyp:hlinkClr xmlns:ahyp="http://schemas.microsoft.com/office/drawing/2018/hyperlinkcolor" val="tx"/>
                    </a:ext>
                  </a:extLst>
                </a:hlinkClick>
              </a:rPr>
              <a:t>Link to </a:t>
            </a:r>
            <a:r>
              <a:rPr lang="en" sz="2800" u="sng">
                <a:solidFill>
                  <a:schemeClr val="hlink"/>
                </a:solidFill>
                <a:hlinkClick r:id="rId3"/>
              </a:rPr>
              <a:t>National Geographic Article</a:t>
            </a:r>
            <a:endParaRPr/>
          </a:p>
          <a:p>
            <a:pPr marL="0" lvl="0" indent="0" algn="ctr" rtl="0">
              <a:lnSpc>
                <a:spcPct val="100000"/>
              </a:lnSpc>
              <a:spcBef>
                <a:spcPts val="0"/>
              </a:spcBef>
              <a:spcAft>
                <a:spcPts val="0"/>
              </a:spcAft>
              <a:buNone/>
            </a:pPr>
            <a:endParaRPr/>
          </a:p>
          <a:p>
            <a:pPr marL="0" lvl="0" indent="0" algn="l" rtl="0">
              <a:spcBef>
                <a:spcPts val="0"/>
              </a:spcBef>
              <a:spcAft>
                <a:spcPts val="0"/>
              </a:spcAft>
              <a:buNone/>
            </a:pPr>
            <a:r>
              <a:rPr lang="en" sz="1200" u="sng">
                <a:solidFill>
                  <a:srgbClr val="1155CC"/>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National Geographic article on the environment - second biggest rainforest will soon reopen to large scale logging</a:t>
            </a:r>
            <a:endParaRPr sz="1200" u="sng">
              <a:solidFill>
                <a:srgbClr val="1155CC"/>
              </a:solidFill>
              <a:highlight>
                <a:srgbClr val="FFFFFF"/>
              </a:highlight>
              <a:latin typeface="Arial"/>
              <a:ea typeface="Arial"/>
              <a:cs typeface="Arial"/>
              <a:sym typeface="Arial"/>
            </a:endParaRPr>
          </a:p>
          <a:p>
            <a:pPr marL="0" lvl="0" indent="0" algn="ctr" rtl="0">
              <a:lnSpc>
                <a:spcPct val="100000"/>
              </a:lnSpc>
              <a:spcBef>
                <a:spcPts val="0"/>
              </a:spcBef>
              <a:spcAft>
                <a:spcPts val="0"/>
              </a:spcAft>
              <a:buNone/>
            </a:pPr>
            <a:endParaRPr/>
          </a:p>
        </p:txBody>
      </p:sp>
      <p:pic>
        <p:nvPicPr>
          <p:cNvPr id="261" name="Google Shape;261;p39"/>
          <p:cNvPicPr preferRelativeResize="0"/>
          <p:nvPr/>
        </p:nvPicPr>
        <p:blipFill rotWithShape="1">
          <a:blip r:embed="rId4">
            <a:alphaModFix/>
          </a:blip>
          <a:srcRect r="-7043" b="-3799"/>
          <a:stretch/>
        </p:blipFill>
        <p:spPr>
          <a:xfrm>
            <a:off x="1795826" y="600600"/>
            <a:ext cx="5696123" cy="41425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a:spLocks noGrp="1"/>
          </p:cNvSpPr>
          <p:nvPr>
            <p:ph type="title"/>
          </p:nvPr>
        </p:nvSpPr>
        <p:spPr>
          <a:xfrm>
            <a:off x="311700" y="148975"/>
            <a:ext cx="8520600" cy="948600"/>
          </a:xfrm>
          <a:prstGeom prst="rect">
            <a:avLst/>
          </a:prstGeom>
          <a:solidFill>
            <a:srgbClr val="F8F804"/>
          </a:solidFill>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1155CC"/>
                </a:solidFill>
              </a:rPr>
              <a:t>Promoting Sustainability through the University of Michigan: </a:t>
            </a:r>
            <a:r>
              <a:rPr lang="en" i="1">
                <a:solidFill>
                  <a:srgbClr val="1155CC"/>
                </a:solidFill>
              </a:rPr>
              <a:t>local is global, and global is local</a:t>
            </a:r>
            <a:endParaRPr i="1">
              <a:solidFill>
                <a:srgbClr val="1155CC"/>
              </a:solidFill>
            </a:endParaRPr>
          </a:p>
        </p:txBody>
      </p:sp>
      <p:sp>
        <p:nvSpPr>
          <p:cNvPr id="267" name="Google Shape;267;p40"/>
          <p:cNvSpPr txBox="1">
            <a:spLocks noGrp="1"/>
          </p:cNvSpPr>
          <p:nvPr>
            <p:ph type="body" idx="1"/>
          </p:nvPr>
        </p:nvSpPr>
        <p:spPr>
          <a:xfrm>
            <a:off x="157050" y="1952375"/>
            <a:ext cx="4126200" cy="492600"/>
          </a:xfrm>
          <a:prstGeom prst="rect">
            <a:avLst/>
          </a:prstGeom>
          <a:ln w="38100" cap="flat" cmpd="sng">
            <a:solidFill>
              <a:srgbClr val="F8F80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1155CC"/>
                </a:solidFill>
              </a:rPr>
              <a:t>University of Michigan-Ann Arbor</a:t>
            </a:r>
            <a:endParaRPr sz="2000" b="1">
              <a:solidFill>
                <a:srgbClr val="1155CC"/>
              </a:solidFill>
            </a:endParaRPr>
          </a:p>
          <a:p>
            <a:pPr marL="0" lvl="0" indent="0" algn="l" rtl="0">
              <a:spcBef>
                <a:spcPts val="1600"/>
              </a:spcBef>
              <a:spcAft>
                <a:spcPts val="1600"/>
              </a:spcAft>
              <a:buNone/>
            </a:pPr>
            <a:endParaRPr/>
          </a:p>
        </p:txBody>
      </p:sp>
      <p:sp>
        <p:nvSpPr>
          <p:cNvPr id="268" name="Google Shape;268;p40"/>
          <p:cNvSpPr txBox="1">
            <a:spLocks noGrp="1"/>
          </p:cNvSpPr>
          <p:nvPr>
            <p:ph type="body" idx="2"/>
          </p:nvPr>
        </p:nvSpPr>
        <p:spPr>
          <a:xfrm>
            <a:off x="4572000" y="1944575"/>
            <a:ext cx="4202700" cy="492600"/>
          </a:xfrm>
          <a:prstGeom prst="rect">
            <a:avLst/>
          </a:prstGeom>
          <a:ln w="3810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2000" b="1">
                <a:solidFill>
                  <a:srgbClr val="1155CC"/>
                </a:solidFill>
              </a:rPr>
              <a:t>The Democratic Republic of Congo</a:t>
            </a:r>
            <a:endParaRPr sz="2000" b="1">
              <a:solidFill>
                <a:srgbClr val="1155CC"/>
              </a:solidFill>
            </a:endParaRPr>
          </a:p>
        </p:txBody>
      </p:sp>
      <p:sp>
        <p:nvSpPr>
          <p:cNvPr id="269" name="Google Shape;269;p40"/>
          <p:cNvSpPr txBox="1"/>
          <p:nvPr/>
        </p:nvSpPr>
        <p:spPr>
          <a:xfrm>
            <a:off x="384200" y="2571750"/>
            <a:ext cx="392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270" name="Google Shape;270;p40"/>
          <p:cNvSpPr txBox="1"/>
          <p:nvPr/>
        </p:nvSpPr>
        <p:spPr>
          <a:xfrm>
            <a:off x="495900" y="2673775"/>
            <a:ext cx="3999900" cy="492600"/>
          </a:xfrm>
          <a:prstGeom prst="rect">
            <a:avLst/>
          </a:prstGeom>
          <a:noFill/>
          <a:ln w="38100" cap="flat" cmpd="sng">
            <a:solidFill>
              <a:srgbClr val="F8F804"/>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2000" b="1">
                <a:solidFill>
                  <a:srgbClr val="1155CC"/>
                </a:solidFill>
                <a:latin typeface="Proxima Nova"/>
                <a:ea typeface="Proxima Nova"/>
                <a:cs typeface="Proxima Nova"/>
                <a:sym typeface="Proxima Nova"/>
              </a:rPr>
              <a:t>University of Michigan-Dearborn</a:t>
            </a:r>
            <a:endParaRPr>
              <a:latin typeface="Proxima Nova"/>
              <a:ea typeface="Proxima Nova"/>
              <a:cs typeface="Proxima Nova"/>
              <a:sym typeface="Proxima Nova"/>
            </a:endParaRPr>
          </a:p>
        </p:txBody>
      </p:sp>
      <p:sp>
        <p:nvSpPr>
          <p:cNvPr id="271" name="Google Shape;271;p40"/>
          <p:cNvSpPr txBox="1"/>
          <p:nvPr/>
        </p:nvSpPr>
        <p:spPr>
          <a:xfrm>
            <a:off x="1968025" y="1231000"/>
            <a:ext cx="1082100" cy="4926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2000" b="1">
                <a:solidFill>
                  <a:srgbClr val="274E13"/>
                </a:solidFill>
                <a:latin typeface="Proxima Nova"/>
                <a:ea typeface="Proxima Nova"/>
                <a:cs typeface="Proxima Nova"/>
                <a:sym typeface="Proxima Nova"/>
              </a:rPr>
              <a:t>LOCAL</a:t>
            </a:r>
            <a:endParaRPr>
              <a:latin typeface="Proxima Nova"/>
              <a:ea typeface="Proxima Nova"/>
              <a:cs typeface="Proxima Nova"/>
              <a:sym typeface="Proxima Nova"/>
            </a:endParaRPr>
          </a:p>
        </p:txBody>
      </p:sp>
      <p:sp>
        <p:nvSpPr>
          <p:cNvPr id="272" name="Google Shape;272;p40"/>
          <p:cNvSpPr txBox="1"/>
          <p:nvPr/>
        </p:nvSpPr>
        <p:spPr>
          <a:xfrm>
            <a:off x="956950" y="3395175"/>
            <a:ext cx="3724500" cy="492600"/>
          </a:xfrm>
          <a:prstGeom prst="rect">
            <a:avLst/>
          </a:prstGeom>
          <a:noFill/>
          <a:ln w="38100" cap="flat" cmpd="sng">
            <a:solidFill>
              <a:srgbClr val="F8F804"/>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2000" b="1">
                <a:solidFill>
                  <a:srgbClr val="1155CC"/>
                </a:solidFill>
                <a:latin typeface="Proxima Nova"/>
                <a:ea typeface="Proxima Nova"/>
                <a:cs typeface="Proxima Nova"/>
                <a:sym typeface="Proxima Nova"/>
              </a:rPr>
              <a:t>University of Michigan-Flint</a:t>
            </a:r>
            <a:endParaRPr>
              <a:latin typeface="Proxima Nova"/>
              <a:ea typeface="Proxima Nova"/>
              <a:cs typeface="Proxima Nova"/>
              <a:sym typeface="Proxima Nova"/>
            </a:endParaRPr>
          </a:p>
        </p:txBody>
      </p:sp>
      <p:sp>
        <p:nvSpPr>
          <p:cNvPr id="273" name="Google Shape;273;p40"/>
          <p:cNvSpPr txBox="1"/>
          <p:nvPr/>
        </p:nvSpPr>
        <p:spPr>
          <a:xfrm>
            <a:off x="6213275" y="1239400"/>
            <a:ext cx="1258800" cy="4926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2000" b="1">
                <a:solidFill>
                  <a:srgbClr val="274E13"/>
                </a:solidFill>
                <a:latin typeface="Proxima Nova"/>
                <a:ea typeface="Proxima Nova"/>
                <a:cs typeface="Proxima Nova"/>
                <a:sym typeface="Proxima Nova"/>
              </a:rPr>
              <a:t>GLOBAL</a:t>
            </a:r>
            <a:endParaRPr>
              <a:latin typeface="Proxima Nova"/>
              <a:ea typeface="Proxima Nova"/>
              <a:cs typeface="Proxima Nova"/>
              <a:sym typeface="Proxima Nova"/>
            </a:endParaRPr>
          </a:p>
        </p:txBody>
      </p:sp>
      <p:sp>
        <p:nvSpPr>
          <p:cNvPr id="274" name="Google Shape;274;p40"/>
          <p:cNvSpPr txBox="1">
            <a:spLocks noGrp="1"/>
          </p:cNvSpPr>
          <p:nvPr>
            <p:ph type="body" idx="2"/>
          </p:nvPr>
        </p:nvSpPr>
        <p:spPr>
          <a:xfrm>
            <a:off x="4681450" y="2669875"/>
            <a:ext cx="3724500" cy="492600"/>
          </a:xfrm>
          <a:prstGeom prst="rect">
            <a:avLst/>
          </a:prstGeom>
          <a:ln w="3810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2000" b="1">
                <a:solidFill>
                  <a:srgbClr val="1155CC"/>
                </a:solidFill>
              </a:rPr>
              <a:t>Indonesia - Borneo, Java, etc.</a:t>
            </a:r>
            <a:endParaRPr sz="2000" b="1">
              <a:solidFill>
                <a:srgbClr val="1155CC"/>
              </a:solidFill>
            </a:endParaRPr>
          </a:p>
        </p:txBody>
      </p:sp>
      <p:sp>
        <p:nvSpPr>
          <p:cNvPr id="275" name="Google Shape;275;p40"/>
          <p:cNvSpPr txBox="1">
            <a:spLocks noGrp="1"/>
          </p:cNvSpPr>
          <p:nvPr>
            <p:ph type="body" idx="2"/>
          </p:nvPr>
        </p:nvSpPr>
        <p:spPr>
          <a:xfrm>
            <a:off x="5025875" y="3441175"/>
            <a:ext cx="2963700" cy="492600"/>
          </a:xfrm>
          <a:prstGeom prst="rect">
            <a:avLst/>
          </a:prstGeom>
          <a:ln w="3810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b="1">
                <a:solidFill>
                  <a:srgbClr val="1155CC"/>
                </a:solidFill>
              </a:rPr>
              <a:t>The Philippines</a:t>
            </a:r>
            <a:endParaRPr sz="2000" b="1">
              <a:solidFill>
                <a:srgbClr val="1155CC"/>
              </a:solidFill>
            </a:endParaRPr>
          </a:p>
        </p:txBody>
      </p:sp>
      <p:sp>
        <p:nvSpPr>
          <p:cNvPr id="276" name="Google Shape;276;p40"/>
          <p:cNvSpPr txBox="1"/>
          <p:nvPr/>
        </p:nvSpPr>
        <p:spPr>
          <a:xfrm>
            <a:off x="4876900" y="4100350"/>
            <a:ext cx="1889700" cy="4926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rgbClr val="1155CC"/>
                </a:solidFill>
                <a:latin typeface="Proxima Nova"/>
                <a:ea typeface="Proxima Nova"/>
                <a:cs typeface="Proxima Nova"/>
                <a:sym typeface="Proxima Nova"/>
              </a:rPr>
              <a:t>Brazil</a:t>
            </a:r>
            <a:endParaRPr sz="2000" b="1">
              <a:solidFill>
                <a:srgbClr val="1155CC"/>
              </a:solidFill>
              <a:latin typeface="Proxima Nova"/>
              <a:ea typeface="Proxima Nova"/>
              <a:cs typeface="Proxima Nova"/>
              <a:sym typeface="Proxima Nova"/>
            </a:endParaRPr>
          </a:p>
        </p:txBody>
      </p:sp>
      <p:sp>
        <p:nvSpPr>
          <p:cNvPr id="277" name="Google Shape;277;p40"/>
          <p:cNvSpPr txBox="1"/>
          <p:nvPr/>
        </p:nvSpPr>
        <p:spPr>
          <a:xfrm>
            <a:off x="6907675" y="4100350"/>
            <a:ext cx="1571700" cy="4926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rgbClr val="1155CC"/>
                </a:solidFill>
                <a:latin typeface="Proxima Nova"/>
                <a:ea typeface="Proxima Nova"/>
                <a:cs typeface="Proxima Nova"/>
                <a:sym typeface="Proxima Nova"/>
              </a:rPr>
              <a:t>Peru</a:t>
            </a:r>
            <a:endParaRPr sz="2000" b="1">
              <a:solidFill>
                <a:srgbClr val="1155CC"/>
              </a:solidFill>
              <a:latin typeface="Proxima Nova"/>
              <a:ea typeface="Proxima Nova"/>
              <a:cs typeface="Proxima Nova"/>
              <a:sym typeface="Proxima Nova"/>
            </a:endParaRPr>
          </a:p>
        </p:txBody>
      </p:sp>
      <p:cxnSp>
        <p:nvCxnSpPr>
          <p:cNvPr id="278" name="Google Shape;278;p40"/>
          <p:cNvCxnSpPr/>
          <p:nvPr/>
        </p:nvCxnSpPr>
        <p:spPr>
          <a:xfrm rot="10800000" flipH="1">
            <a:off x="3293100" y="1364325"/>
            <a:ext cx="2752200" cy="7800"/>
          </a:xfrm>
          <a:prstGeom prst="straightConnector1">
            <a:avLst/>
          </a:prstGeom>
          <a:noFill/>
          <a:ln w="38100" cap="flat" cmpd="sng">
            <a:solidFill>
              <a:schemeClr val="dk2"/>
            </a:solidFill>
            <a:prstDash val="solid"/>
            <a:round/>
            <a:headEnd type="none" w="med" len="med"/>
            <a:tailEnd type="triangle" w="med" len="med"/>
          </a:ln>
        </p:spPr>
      </p:cxnSp>
      <p:cxnSp>
        <p:nvCxnSpPr>
          <p:cNvPr id="279" name="Google Shape;279;p40"/>
          <p:cNvCxnSpPr/>
          <p:nvPr/>
        </p:nvCxnSpPr>
        <p:spPr>
          <a:xfrm rot="10800000">
            <a:off x="3293000" y="1607350"/>
            <a:ext cx="2697300" cy="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1000"/>
                                        <p:tgtEl>
                                          <p:spTgt spid="26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70"/>
                                        </p:tgtEl>
                                        <p:attrNameLst>
                                          <p:attrName>style.visibility</p:attrName>
                                        </p:attrNameLst>
                                      </p:cBhvr>
                                      <p:to>
                                        <p:strVal val="visible"/>
                                      </p:to>
                                    </p:set>
                                    <p:anim calcmode="lin" valueType="num">
                                      <p:cBhvr additive="base">
                                        <p:cTn id="12" dur="1000"/>
                                        <p:tgtEl>
                                          <p:spTgt spid="270"/>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72"/>
                                        </p:tgtEl>
                                        <p:attrNameLst>
                                          <p:attrName>style.visibility</p:attrName>
                                        </p:attrNameLst>
                                      </p:cBhvr>
                                      <p:to>
                                        <p:strVal val="visible"/>
                                      </p:to>
                                    </p:set>
                                    <p:anim calcmode="lin" valueType="num">
                                      <p:cBhvr additive="base">
                                        <p:cTn id="17" dur="1000"/>
                                        <p:tgtEl>
                                          <p:spTgt spid="27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1"/>
          <p:cNvSpPr txBox="1">
            <a:spLocks noGrp="1"/>
          </p:cNvSpPr>
          <p:nvPr>
            <p:ph type="title"/>
          </p:nvPr>
        </p:nvSpPr>
        <p:spPr>
          <a:xfrm>
            <a:off x="0" y="233350"/>
            <a:ext cx="9144000" cy="934800"/>
          </a:xfrm>
          <a:prstGeom prst="rect">
            <a:avLst/>
          </a:prstGeom>
          <a:solidFill>
            <a:srgbClr val="F8F804"/>
          </a:solidFill>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1155CC"/>
                </a:solidFill>
              </a:rPr>
              <a:t>Conclusions: What can the University of Michigan do to Fulfill its Social and Environmental Justice Missions?</a:t>
            </a:r>
            <a:endParaRPr b="1">
              <a:solidFill>
                <a:srgbClr val="1155CC"/>
              </a:solidFill>
            </a:endParaRPr>
          </a:p>
        </p:txBody>
      </p:sp>
      <p:sp>
        <p:nvSpPr>
          <p:cNvPr id="285" name="Google Shape;285;p41"/>
          <p:cNvSpPr txBox="1">
            <a:spLocks noGrp="1"/>
          </p:cNvSpPr>
          <p:nvPr>
            <p:ph type="body" idx="1"/>
          </p:nvPr>
        </p:nvSpPr>
        <p:spPr>
          <a:xfrm>
            <a:off x="311700" y="1228000"/>
            <a:ext cx="8520600" cy="365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Divest from all industries involved in generating forest extractive products. For example: palm oil, bauxite mining (involved in producing aluminum), and soy and cattle farms in tropical regions. </a:t>
            </a:r>
            <a:endParaRPr b="1">
              <a:solidFill>
                <a:schemeClr val="dk1"/>
              </a:solidFill>
            </a:endParaRPr>
          </a:p>
          <a:p>
            <a:pPr marL="0" lvl="0" indent="0" algn="l" rtl="0">
              <a:spcBef>
                <a:spcPts val="600"/>
              </a:spcBef>
              <a:spcAft>
                <a:spcPts val="0"/>
              </a:spcAft>
              <a:buNone/>
            </a:pPr>
            <a:r>
              <a:rPr lang="en" b="1">
                <a:solidFill>
                  <a:schemeClr val="dk1"/>
                </a:solidFill>
              </a:rPr>
              <a:t>Educate</a:t>
            </a:r>
            <a:r>
              <a:rPr lang="en" b="1"/>
              <a:t> </a:t>
            </a:r>
            <a:r>
              <a:rPr lang="en">
                <a:solidFill>
                  <a:srgbClr val="434343"/>
                </a:solidFill>
              </a:rPr>
              <a:t>the public on the health impacts of palm oil on consumers. </a:t>
            </a:r>
            <a:endParaRPr b="1">
              <a:solidFill>
                <a:srgbClr val="434343"/>
              </a:solidFill>
            </a:endParaRPr>
          </a:p>
          <a:p>
            <a:pPr marL="0" lvl="0" indent="0" algn="l" rtl="0">
              <a:spcBef>
                <a:spcPts val="600"/>
              </a:spcBef>
              <a:spcAft>
                <a:spcPts val="0"/>
              </a:spcAft>
              <a:buNone/>
            </a:pPr>
            <a:r>
              <a:rPr lang="en" b="1">
                <a:solidFill>
                  <a:schemeClr val="dk1"/>
                </a:solidFill>
              </a:rPr>
              <a:t>Bring public awareness</a:t>
            </a:r>
            <a:r>
              <a:rPr lang="en"/>
              <a:t> </a:t>
            </a:r>
            <a:r>
              <a:rPr lang="en">
                <a:solidFill>
                  <a:srgbClr val="434343"/>
                </a:solidFill>
              </a:rPr>
              <a:t>to the unethical treatment of local communities, farmers and their families. Make people aware of the deforestation and its impact on human health, wildlife and the ecosystem. </a:t>
            </a:r>
            <a:endParaRPr>
              <a:solidFill>
                <a:srgbClr val="434343"/>
              </a:solidFill>
            </a:endParaRPr>
          </a:p>
          <a:p>
            <a:pPr marL="0" lvl="0" indent="0" algn="l" rtl="0">
              <a:spcBef>
                <a:spcPts val="600"/>
              </a:spcBef>
              <a:spcAft>
                <a:spcPts val="0"/>
              </a:spcAft>
              <a:buNone/>
            </a:pPr>
            <a:r>
              <a:rPr lang="en" b="1">
                <a:solidFill>
                  <a:schemeClr val="dk1"/>
                </a:solidFill>
              </a:rPr>
              <a:t>Reduce and replace</a:t>
            </a:r>
            <a:r>
              <a:rPr lang="en"/>
              <a:t> </a:t>
            </a:r>
            <a:r>
              <a:rPr lang="en">
                <a:solidFill>
                  <a:srgbClr val="434343"/>
                </a:solidFill>
              </a:rPr>
              <a:t>products known to contain palm oil and palm derivatives in foods in our diets, beauty products, and household cleaners.  </a:t>
            </a:r>
            <a:endParaRPr>
              <a:solidFill>
                <a:srgbClr val="434343"/>
              </a:solidFill>
            </a:endParaRPr>
          </a:p>
          <a:p>
            <a:pPr marL="0" lvl="0" indent="0" algn="l" rtl="0">
              <a:spcBef>
                <a:spcPts val="600"/>
              </a:spcBef>
              <a:spcAft>
                <a:spcPts val="600"/>
              </a:spcAft>
              <a:buNone/>
            </a:pPr>
            <a:r>
              <a:rPr lang="en" b="1">
                <a:solidFill>
                  <a:schemeClr val="dk1"/>
                </a:solidFill>
              </a:rPr>
              <a:t>Collaborate</a:t>
            </a:r>
            <a:r>
              <a:rPr lang="en" b="1"/>
              <a:t> </a:t>
            </a:r>
            <a:r>
              <a:rPr lang="en">
                <a:solidFill>
                  <a:srgbClr val="434343"/>
                </a:solidFill>
              </a:rPr>
              <a:t>with institutions to advise them on palm oil free alternatives.</a:t>
            </a:r>
            <a:endParaRPr>
              <a:solidFill>
                <a:srgbClr val="43434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2"/>
          <p:cNvSpPr txBox="1">
            <a:spLocks noGrp="1"/>
          </p:cNvSpPr>
          <p:nvPr>
            <p:ph type="title"/>
          </p:nvPr>
        </p:nvSpPr>
        <p:spPr>
          <a:xfrm>
            <a:off x="311700" y="210700"/>
            <a:ext cx="8359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291" name="Google Shape;291;p42"/>
          <p:cNvSpPr txBox="1">
            <a:spLocks noGrp="1"/>
          </p:cNvSpPr>
          <p:nvPr>
            <p:ph type="body" idx="1"/>
          </p:nvPr>
        </p:nvSpPr>
        <p:spPr>
          <a:xfrm>
            <a:off x="311700" y="709025"/>
            <a:ext cx="8520600" cy="401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800">
              <a:solidFill>
                <a:schemeClr val="dk1"/>
              </a:solidFill>
              <a:highlight>
                <a:schemeClr val="lt1"/>
              </a:highlight>
              <a:latin typeface="Times New Roman"/>
              <a:ea typeface="Times New Roman"/>
              <a:cs typeface="Times New Roman"/>
              <a:sym typeface="Times New Roman"/>
            </a:endParaRPr>
          </a:p>
          <a:p>
            <a:pPr marL="0" lvl="0" indent="0" algn="l" rtl="0">
              <a:spcBef>
                <a:spcPts val="1200"/>
              </a:spcBef>
              <a:spcAft>
                <a:spcPts val="0"/>
              </a:spcAft>
              <a:buNone/>
            </a:pPr>
            <a:r>
              <a:rPr lang="en" sz="1100">
                <a:solidFill>
                  <a:schemeClr val="dk1"/>
                </a:solidFill>
                <a:highlight>
                  <a:schemeClr val="lt1"/>
                </a:highlight>
                <a:latin typeface="Times New Roman"/>
                <a:ea typeface="Times New Roman"/>
                <a:cs typeface="Times New Roman"/>
                <a:sym typeface="Times New Roman"/>
              </a:rPr>
              <a:t>BBC, British Broadcast Corporation. 2019. “Indonesia haze: Why do forests keep burning?” </a:t>
            </a:r>
            <a:r>
              <a:rPr lang="en" sz="1100" i="1">
                <a:solidFill>
                  <a:schemeClr val="dk1"/>
                </a:solidFill>
                <a:highlight>
                  <a:schemeClr val="lt1"/>
                </a:highlight>
                <a:latin typeface="Times New Roman"/>
                <a:ea typeface="Times New Roman"/>
                <a:cs typeface="Times New Roman"/>
                <a:sym typeface="Times New Roman"/>
              </a:rPr>
              <a:t>BBC</a:t>
            </a:r>
            <a:r>
              <a:rPr lang="en" sz="1100">
                <a:solidFill>
                  <a:schemeClr val="dk1"/>
                </a:solidFill>
                <a:highlight>
                  <a:schemeClr val="lt1"/>
                </a:highlight>
                <a:latin typeface="Times New Roman"/>
                <a:ea typeface="Times New Roman"/>
                <a:cs typeface="Times New Roman"/>
                <a:sym typeface="Times New Roman"/>
              </a:rPr>
              <a:t>. https://www.bbc.com/news/world-asia-34265922</a:t>
            </a:r>
            <a:endParaRPr sz="1100">
              <a:solidFill>
                <a:schemeClr val="dk1"/>
              </a:solidFill>
              <a:highlight>
                <a:schemeClr val="lt1"/>
              </a:highlight>
              <a:latin typeface="Times New Roman"/>
              <a:ea typeface="Times New Roman"/>
              <a:cs typeface="Times New Roman"/>
              <a:sym typeface="Times New Roman"/>
            </a:endParaRPr>
          </a:p>
          <a:p>
            <a:pPr marL="0" lvl="0" indent="0" algn="l" rtl="0">
              <a:spcBef>
                <a:spcPts val="1200"/>
              </a:spcBef>
              <a:spcAft>
                <a:spcPts val="0"/>
              </a:spcAft>
              <a:buNone/>
            </a:pPr>
            <a:r>
              <a:rPr lang="en" sz="1100">
                <a:solidFill>
                  <a:schemeClr val="dk1"/>
                </a:solidFill>
                <a:highlight>
                  <a:schemeClr val="lt1"/>
                </a:highlight>
                <a:latin typeface="Times New Roman"/>
                <a:ea typeface="Times New Roman"/>
                <a:cs typeface="Times New Roman"/>
                <a:sym typeface="Times New Roman"/>
              </a:rPr>
              <a:t>Bentivoglio, Deborah, Adele Finco, and Giorgia Bucci. "Factors Affecting the Indonesian Palm Oil Market in Food and Fuel Industry: Evidence from a Time Series Analysis." </a:t>
            </a:r>
            <a:r>
              <a:rPr lang="en" sz="1100" i="1">
                <a:solidFill>
                  <a:schemeClr val="dk1"/>
                </a:solidFill>
                <a:latin typeface="Times New Roman"/>
                <a:ea typeface="Times New Roman"/>
                <a:cs typeface="Times New Roman"/>
                <a:sym typeface="Times New Roman"/>
              </a:rPr>
              <a:t>International Journal of Energy Economics and Policy</a:t>
            </a:r>
            <a:r>
              <a:rPr lang="en" sz="1100">
                <a:solidFill>
                  <a:schemeClr val="dk1"/>
                </a:solidFill>
                <a:highlight>
                  <a:schemeClr val="lt1"/>
                </a:highlight>
                <a:latin typeface="Times New Roman"/>
                <a:ea typeface="Times New Roman"/>
                <a:cs typeface="Times New Roman"/>
                <a:sym typeface="Times New Roman"/>
              </a:rPr>
              <a:t> 8.5 (2018): 49-57. </a:t>
            </a:r>
            <a:r>
              <a:rPr lang="en" sz="1100" i="1">
                <a:solidFill>
                  <a:schemeClr val="dk1"/>
                </a:solidFill>
                <a:latin typeface="Times New Roman"/>
                <a:ea typeface="Times New Roman"/>
                <a:cs typeface="Times New Roman"/>
                <a:sym typeface="Times New Roman"/>
              </a:rPr>
              <a:t>ProQuest. </a:t>
            </a:r>
            <a:r>
              <a:rPr lang="en" sz="1100">
                <a:solidFill>
                  <a:schemeClr val="dk1"/>
                </a:solidFill>
                <a:highlight>
                  <a:schemeClr val="lt1"/>
                </a:highlight>
                <a:latin typeface="Times New Roman"/>
                <a:ea typeface="Times New Roman"/>
                <a:cs typeface="Times New Roman"/>
                <a:sym typeface="Times New Roman"/>
              </a:rPr>
              <a:t>Web. 20 Aug. 2021.</a:t>
            </a:r>
            <a:endParaRPr sz="1100">
              <a:solidFill>
                <a:schemeClr val="dk1"/>
              </a:solidFill>
              <a:highlight>
                <a:schemeClr val="lt1"/>
              </a:highlight>
              <a:latin typeface="Times New Roman"/>
              <a:ea typeface="Times New Roman"/>
              <a:cs typeface="Times New Roman"/>
              <a:sym typeface="Times New Roman"/>
            </a:endParaRPr>
          </a:p>
          <a:p>
            <a:pPr marL="0" lvl="0" indent="0" algn="l" rtl="0">
              <a:spcBef>
                <a:spcPts val="1200"/>
              </a:spcBef>
              <a:spcAft>
                <a:spcPts val="0"/>
              </a:spcAft>
              <a:buNone/>
            </a:pPr>
            <a:r>
              <a:rPr lang="en" sz="1100">
                <a:solidFill>
                  <a:schemeClr val="dk1"/>
                </a:solidFill>
                <a:highlight>
                  <a:srgbClr val="FFFFFF"/>
                </a:highlight>
                <a:latin typeface="Times New Roman"/>
                <a:ea typeface="Times New Roman"/>
                <a:cs typeface="Times New Roman"/>
                <a:sym typeface="Times New Roman"/>
              </a:rPr>
              <a:t>Dhandapani, S. (2014). “Biodiversity Loss Associated with Oil Palm Plantations in Malaysia: Serving the Need versus Saving the Nature.” Master’s thesis, Lancaster University. https://www.researchgate.net/publication/281523357_Biodiversity_loss_asoociated_with_oil_palm_plantations_in_Malaysia_Serving_the_need_versus_Saving_the_nature</a:t>
            </a:r>
            <a:endParaRPr sz="1100">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100">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100">
                <a:solidFill>
                  <a:schemeClr val="dk1"/>
                </a:solidFill>
                <a:latin typeface="Times New Roman"/>
                <a:ea typeface="Times New Roman"/>
                <a:cs typeface="Times New Roman"/>
                <a:sym typeface="Times New Roman"/>
              </a:rPr>
              <a:t>Meijaard, E., Garcia-Ulloa, J., Sheil, D., Wich, S.A., Carlson, K.M., Juffe-Bignoli, D., and Brooks, T.M. (eds.) 2018. </a:t>
            </a:r>
            <a:r>
              <a:rPr lang="en" sz="1100" i="1">
                <a:solidFill>
                  <a:schemeClr val="dk1"/>
                </a:solidFill>
                <a:latin typeface="Times New Roman"/>
                <a:ea typeface="Times New Roman"/>
                <a:cs typeface="Times New Roman"/>
                <a:sym typeface="Times New Roman"/>
              </a:rPr>
              <a:t>Oil palm and biodiversity</a:t>
            </a:r>
            <a:r>
              <a:rPr lang="en" sz="1100">
                <a:solidFill>
                  <a:schemeClr val="dk1"/>
                </a:solidFill>
                <a:latin typeface="Times New Roman"/>
                <a:ea typeface="Times New Roman"/>
                <a:cs typeface="Times New Roman"/>
                <a:sym typeface="Times New Roman"/>
              </a:rPr>
              <a:t>. </a:t>
            </a:r>
            <a:r>
              <a:rPr lang="en" sz="1100" i="1">
                <a:solidFill>
                  <a:schemeClr val="dk1"/>
                </a:solidFill>
                <a:latin typeface="Times New Roman"/>
                <a:ea typeface="Times New Roman"/>
                <a:cs typeface="Times New Roman"/>
                <a:sym typeface="Times New Roman"/>
              </a:rPr>
              <a:t>A situation analysis by the IUCN Oil Palm Task Force. </a:t>
            </a:r>
            <a:r>
              <a:rPr lang="en" sz="1100">
                <a:solidFill>
                  <a:schemeClr val="dk1"/>
                </a:solidFill>
                <a:latin typeface="Times New Roman"/>
                <a:ea typeface="Times New Roman"/>
                <a:cs typeface="Times New Roman"/>
                <a:sym typeface="Times New Roman"/>
              </a:rPr>
              <a:t>IUCN Oil Palm Task Force Gland, Switzerland: IUCN. doi: 10.2305/IUCN.CH.2018.11.en.</a:t>
            </a:r>
            <a:endParaRPr sz="1100">
              <a:solidFill>
                <a:schemeClr val="dk1"/>
              </a:solidFill>
              <a:latin typeface="Times New Roman"/>
              <a:ea typeface="Times New Roman"/>
              <a:cs typeface="Times New Roman"/>
              <a:sym typeface="Times New Roman"/>
            </a:endParaRPr>
          </a:p>
          <a:p>
            <a:pPr marL="0" lvl="0" indent="0" algn="l" rtl="0">
              <a:spcBef>
                <a:spcPts val="1600"/>
              </a:spcBef>
              <a:spcAft>
                <a:spcPts val="0"/>
              </a:spcAft>
              <a:buNone/>
            </a:pPr>
            <a:r>
              <a:rPr lang="en" sz="1100">
                <a:solidFill>
                  <a:schemeClr val="dk1"/>
                </a:solidFill>
                <a:latin typeface="Times New Roman"/>
                <a:ea typeface="Times New Roman"/>
                <a:cs typeface="Times New Roman"/>
                <a:sym typeface="Times New Roman"/>
              </a:rPr>
              <a:t>Montoya, C., Cochard, B., Flori, A., Cros, D., Lopes, R., Cuellar, T., Espeout, S., Syaputra, I., Villeneuve, P., Pina, M., Ritter, E., Leroy, T., &amp; Billotte, N. (2014, May 9). </a:t>
            </a:r>
            <a:r>
              <a:rPr lang="en" sz="1100" i="1">
                <a:solidFill>
                  <a:schemeClr val="dk1"/>
                </a:solidFill>
                <a:latin typeface="Times New Roman"/>
                <a:ea typeface="Times New Roman"/>
                <a:cs typeface="Times New Roman"/>
                <a:sym typeface="Times New Roman"/>
              </a:rPr>
              <a:t>Genetic architecture of palm oil fatty acid composition in Cultivated oil palm (Elaeis Guineensis JACQ.) compared to its wild relative e. OLEIFERA (H.B.K) CORTÉS</a:t>
            </a:r>
            <a:r>
              <a:rPr lang="en" sz="1100">
                <a:solidFill>
                  <a:schemeClr val="dk1"/>
                </a:solidFill>
                <a:latin typeface="Times New Roman"/>
                <a:ea typeface="Times New Roman"/>
                <a:cs typeface="Times New Roman"/>
                <a:sym typeface="Times New Roman"/>
              </a:rPr>
              <a:t>. PloS one. https://www.ncbi.nlm.nih.gov/pmc/articles/PMC4015976/. </a:t>
            </a:r>
            <a:endParaRPr sz="110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r>
              <a:rPr lang="en" sz="1100">
                <a:solidFill>
                  <a:schemeClr val="dk1"/>
                </a:solidFill>
                <a:latin typeface="Times New Roman"/>
                <a:ea typeface="Times New Roman"/>
                <a:cs typeface="Times New Roman"/>
                <a:sym typeface="Times New Roman"/>
              </a:rPr>
              <a:t>Pachmann, Ales. 2018. "Corruption and Deforestation in Indonesia." </a:t>
            </a:r>
            <a:r>
              <a:rPr lang="en" sz="1100" i="1">
                <a:solidFill>
                  <a:schemeClr val="dk1"/>
                </a:solidFill>
                <a:latin typeface="Times New Roman"/>
                <a:ea typeface="Times New Roman"/>
                <a:cs typeface="Times New Roman"/>
                <a:sym typeface="Times New Roman"/>
              </a:rPr>
              <a:t>Regional Formation and Development Studies</a:t>
            </a:r>
            <a:r>
              <a:rPr lang="en" sz="1100">
                <a:solidFill>
                  <a:schemeClr val="dk1"/>
                </a:solidFill>
                <a:latin typeface="Times New Roman"/>
                <a:ea typeface="Times New Roman"/>
                <a:cs typeface="Times New Roman"/>
                <a:sym typeface="Times New Roman"/>
              </a:rPr>
              <a:t> 25(2): 57-64. doi:10.15181/rfds.v25i2.1745. </a:t>
            </a:r>
            <a:endParaRPr sz="1100" i="1">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sz="1100">
              <a:solidFill>
                <a:schemeClr val="dk1"/>
              </a:solidFill>
              <a:latin typeface="Times New Roman"/>
              <a:ea typeface="Times New Roman"/>
              <a:cs typeface="Times New Roman"/>
              <a:sym typeface="Times New Roman"/>
            </a:endParaRPr>
          </a:p>
          <a:p>
            <a:pPr marL="0" lvl="0" indent="0" algn="l" rtl="0">
              <a:spcBef>
                <a:spcPts val="1600"/>
              </a:spcBef>
              <a:spcAft>
                <a:spcPts val="0"/>
              </a:spcAft>
              <a:buNone/>
            </a:pPr>
            <a:endParaRPr sz="11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endParaRPr sz="11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endParaRPr sz="1100">
              <a:solidFill>
                <a:srgbClr val="000000"/>
              </a:solidFill>
              <a:latin typeface="Times New Roman"/>
              <a:ea typeface="Times New Roman"/>
              <a:cs typeface="Times New Roman"/>
              <a:sym typeface="Times New Roman"/>
            </a:endParaRPr>
          </a:p>
          <a:p>
            <a:pPr marL="0" lvl="0" indent="0" algn="l" rtl="0">
              <a:spcBef>
                <a:spcPts val="1200"/>
              </a:spcBef>
              <a:spcAft>
                <a:spcPts val="1600"/>
              </a:spcAft>
              <a:buNone/>
            </a:pPr>
            <a:endParaRPr sz="110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3"/>
          <p:cNvSpPr txBox="1">
            <a:spLocks noGrp="1"/>
          </p:cNvSpPr>
          <p:nvPr>
            <p:ph type="title"/>
          </p:nvPr>
        </p:nvSpPr>
        <p:spPr>
          <a:xfrm>
            <a:off x="280900" y="190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continued</a:t>
            </a:r>
            <a:endParaRPr/>
          </a:p>
        </p:txBody>
      </p:sp>
      <p:sp>
        <p:nvSpPr>
          <p:cNvPr id="297" name="Google Shape;297;p43"/>
          <p:cNvSpPr txBox="1">
            <a:spLocks noGrp="1"/>
          </p:cNvSpPr>
          <p:nvPr>
            <p:ph type="body" idx="1"/>
          </p:nvPr>
        </p:nvSpPr>
        <p:spPr>
          <a:xfrm>
            <a:off x="280900" y="763625"/>
            <a:ext cx="8520600" cy="4102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100" i="1">
                <a:solidFill>
                  <a:srgbClr val="000000"/>
                </a:solidFill>
                <a:latin typeface="Times New Roman"/>
                <a:ea typeface="Times New Roman"/>
                <a:cs typeface="Times New Roman"/>
                <a:sym typeface="Times New Roman"/>
              </a:rPr>
              <a:t>Palm oil: Global brands profiting from child and forced labour</a:t>
            </a:r>
            <a:r>
              <a:rPr lang="en" sz="1100">
                <a:solidFill>
                  <a:srgbClr val="000000"/>
                </a:solidFill>
                <a:latin typeface="Times New Roman"/>
                <a:ea typeface="Times New Roman"/>
                <a:cs typeface="Times New Roman"/>
                <a:sym typeface="Times New Roman"/>
              </a:rPr>
              <a:t>. Amnesty International. (2021, August 16). https://www.amnesty.org/en/latest/news/2016/11/palm-oil-global-brands-profiting-from-child-and-forced-labour/. </a:t>
            </a:r>
            <a:endParaRPr sz="11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1100">
                <a:solidFill>
                  <a:srgbClr val="000000"/>
                </a:solidFill>
                <a:latin typeface="Times New Roman"/>
                <a:ea typeface="Times New Roman"/>
                <a:cs typeface="Times New Roman"/>
                <a:sym typeface="Times New Roman"/>
              </a:rPr>
              <a:t>Susanti, Ari and Ahmad Maryudi. 2016. "Development Narratives, Notions of Forest Crisis, and Boom of Oil Palm Plantations in Indonesia." </a:t>
            </a:r>
            <a:r>
              <a:rPr lang="en" sz="1100" i="1">
                <a:solidFill>
                  <a:srgbClr val="000000"/>
                </a:solidFill>
                <a:latin typeface="Times New Roman"/>
                <a:ea typeface="Times New Roman"/>
                <a:cs typeface="Times New Roman"/>
                <a:sym typeface="Times New Roman"/>
              </a:rPr>
              <a:t>Forest Policy and Economics</a:t>
            </a:r>
            <a:r>
              <a:rPr lang="en" sz="1100">
                <a:solidFill>
                  <a:srgbClr val="000000"/>
                </a:solidFill>
                <a:latin typeface="Times New Roman"/>
                <a:ea typeface="Times New Roman"/>
                <a:cs typeface="Times New Roman"/>
                <a:sym typeface="Times New Roman"/>
              </a:rPr>
              <a:t> 73(2016):130-139. doi: 10.1016/j.forpol.2016.09.009.</a:t>
            </a:r>
            <a:endParaRPr sz="11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1100" i="1">
                <a:solidFill>
                  <a:srgbClr val="000000"/>
                </a:solidFill>
                <a:latin typeface="Times New Roman"/>
                <a:ea typeface="Times New Roman"/>
                <a:cs typeface="Times New Roman"/>
                <a:sym typeface="Times New Roman"/>
              </a:rPr>
              <a:t>The dirty business of producing palm oil: climate change, toxic waste and child labor</a:t>
            </a:r>
            <a:r>
              <a:rPr lang="en" sz="1100">
                <a:solidFill>
                  <a:srgbClr val="000000"/>
                </a:solidFill>
                <a:latin typeface="Times New Roman"/>
                <a:ea typeface="Times New Roman"/>
                <a:cs typeface="Times New Roman"/>
                <a:sym typeface="Times New Roman"/>
              </a:rPr>
              <a:t>. Goldman Environmental Foundation. (2016, April 28). https://www.goldmanprize.org/blog/dirty-business-producing-palm-oil-climate-change-toxic-waste-and-child-labor/. </a:t>
            </a:r>
            <a:endParaRPr sz="11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1100">
                <a:solidFill>
                  <a:srgbClr val="000000"/>
                </a:solidFill>
                <a:latin typeface="Times New Roman"/>
                <a:ea typeface="Times New Roman"/>
                <a:cs typeface="Times New Roman"/>
                <a:sym typeface="Times New Roman"/>
              </a:rPr>
              <a:t>U.S. National Library of Medicine. (n.d.). </a:t>
            </a:r>
            <a:r>
              <a:rPr lang="en" sz="1100" i="1">
                <a:solidFill>
                  <a:srgbClr val="000000"/>
                </a:solidFill>
                <a:latin typeface="Times New Roman"/>
                <a:ea typeface="Times New Roman"/>
                <a:cs typeface="Times New Roman"/>
                <a:sym typeface="Times New Roman"/>
              </a:rPr>
              <a:t>Facts about SATURATED FATS: Medlineplus medical encyclopedia</a:t>
            </a:r>
            <a:r>
              <a:rPr lang="en" sz="1100">
                <a:solidFill>
                  <a:srgbClr val="000000"/>
                </a:solidFill>
                <a:latin typeface="Times New Roman"/>
                <a:ea typeface="Times New Roman"/>
                <a:cs typeface="Times New Roman"/>
                <a:sym typeface="Times New Roman"/>
              </a:rPr>
              <a:t>. MedlinePlus. https://medlineplus.gov/ency/patientinstructions/000838.htm.</a:t>
            </a:r>
            <a:endParaRPr sz="1100">
              <a:solidFill>
                <a:srgbClr val="000000"/>
              </a:solidFill>
              <a:latin typeface="Times New Roman"/>
              <a:ea typeface="Times New Roman"/>
              <a:cs typeface="Times New Roman"/>
              <a:sym typeface="Times New Roman"/>
            </a:endParaRPr>
          </a:p>
          <a:p>
            <a:pPr marL="0" lvl="0" indent="0" algn="l" rtl="0">
              <a:spcBef>
                <a:spcPts val="12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2"/>
        <p:cNvGrpSpPr/>
        <p:nvPr/>
      </p:nvGrpSpPr>
      <p:grpSpPr>
        <a:xfrm>
          <a:off x="0" y="0"/>
          <a:ext cx="0" cy="0"/>
          <a:chOff x="0" y="0"/>
          <a:chExt cx="0" cy="0"/>
        </a:xfrm>
      </p:grpSpPr>
      <p:sp>
        <p:nvSpPr>
          <p:cNvPr id="113" name="Google Shape;113;p26"/>
          <p:cNvSpPr/>
          <p:nvPr/>
        </p:nvSpPr>
        <p:spPr>
          <a:xfrm>
            <a:off x="2284012" y="2969625"/>
            <a:ext cx="4534200" cy="96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6"/>
          <p:cNvSpPr txBox="1">
            <a:spLocks noGrp="1"/>
          </p:cNvSpPr>
          <p:nvPr>
            <p:ph type="title"/>
          </p:nvPr>
        </p:nvSpPr>
        <p:spPr>
          <a:xfrm>
            <a:off x="496625" y="98200"/>
            <a:ext cx="8520600" cy="702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100">
                <a:solidFill>
                  <a:srgbClr val="FFFFFF"/>
                </a:solidFill>
                <a:latin typeface="Arial"/>
                <a:ea typeface="Arial"/>
                <a:cs typeface="Arial"/>
                <a:sym typeface="Arial"/>
              </a:rPr>
              <a:t>Palm Oil Plantations: Illegal Activities</a:t>
            </a:r>
            <a:endParaRPr sz="3100">
              <a:solidFill>
                <a:srgbClr val="FFFFFF"/>
              </a:solidFill>
              <a:latin typeface="Arial"/>
              <a:ea typeface="Arial"/>
              <a:cs typeface="Arial"/>
              <a:sym typeface="Arial"/>
            </a:endParaRPr>
          </a:p>
          <a:p>
            <a:pPr marL="0" lvl="0" indent="0" algn="l" rtl="0">
              <a:spcBef>
                <a:spcPts val="1600"/>
              </a:spcBef>
              <a:spcAft>
                <a:spcPts val="0"/>
              </a:spcAft>
              <a:buNone/>
            </a:pPr>
            <a:endParaRPr sz="3000"/>
          </a:p>
        </p:txBody>
      </p:sp>
      <p:sp>
        <p:nvSpPr>
          <p:cNvPr id="115" name="Google Shape;115;p26"/>
          <p:cNvSpPr txBox="1">
            <a:spLocks noGrp="1"/>
          </p:cNvSpPr>
          <p:nvPr>
            <p:ph type="body" idx="1"/>
          </p:nvPr>
        </p:nvSpPr>
        <p:spPr>
          <a:xfrm>
            <a:off x="2325788" y="1658625"/>
            <a:ext cx="4534200" cy="1311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500">
                <a:solidFill>
                  <a:srgbClr val="FFFFFF"/>
                </a:solidFill>
                <a:latin typeface="Arial"/>
                <a:ea typeface="Arial"/>
                <a:cs typeface="Arial"/>
                <a:sym typeface="Arial"/>
              </a:rPr>
              <a:t>Bribed government officials in developing countries have permitted foreign palm oil investors to illegally cut down protected forests (Pachmann 2018, 59).</a:t>
            </a:r>
            <a:endParaRPr sz="1500">
              <a:solidFill>
                <a:srgbClr val="FFFFFF"/>
              </a:solidFill>
              <a:latin typeface="Arial"/>
              <a:ea typeface="Arial"/>
              <a:cs typeface="Arial"/>
              <a:sym typeface="Arial"/>
            </a:endParaRPr>
          </a:p>
          <a:p>
            <a:pPr marL="457200" lvl="0" indent="0" algn="l" rtl="0">
              <a:lnSpc>
                <a:spcPct val="150000"/>
              </a:lnSpc>
              <a:spcBef>
                <a:spcPts val="0"/>
              </a:spcBef>
              <a:spcAft>
                <a:spcPts val="0"/>
              </a:spcAft>
              <a:buNone/>
            </a:pPr>
            <a:endParaRPr sz="1500">
              <a:solidFill>
                <a:srgbClr val="FFFFFF"/>
              </a:solidFill>
              <a:latin typeface="Arial"/>
              <a:ea typeface="Arial"/>
              <a:cs typeface="Arial"/>
              <a:sym typeface="Arial"/>
            </a:endParaRPr>
          </a:p>
          <a:p>
            <a:pPr marL="0" lvl="0" indent="0" algn="l" rtl="0">
              <a:lnSpc>
                <a:spcPct val="150000"/>
              </a:lnSpc>
              <a:spcBef>
                <a:spcPts val="0"/>
              </a:spcBef>
              <a:spcAft>
                <a:spcPts val="0"/>
              </a:spcAft>
              <a:buNone/>
            </a:pPr>
            <a:endParaRPr sz="1500">
              <a:solidFill>
                <a:srgbClr val="FFFFFF"/>
              </a:solidFill>
              <a:latin typeface="Arial"/>
              <a:ea typeface="Arial"/>
              <a:cs typeface="Arial"/>
              <a:sym typeface="Arial"/>
            </a:endParaRPr>
          </a:p>
        </p:txBody>
      </p:sp>
      <p:sp>
        <p:nvSpPr>
          <p:cNvPr id="116" name="Google Shape;116;p26"/>
          <p:cNvSpPr txBox="1"/>
          <p:nvPr/>
        </p:nvSpPr>
        <p:spPr>
          <a:xfrm>
            <a:off x="1813200" y="570625"/>
            <a:ext cx="6423600" cy="1454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500">
                <a:solidFill>
                  <a:schemeClr val="lt1"/>
                </a:solidFill>
              </a:rPr>
              <a:t>Governments, corporations, and other organizations at various scales have promoted palm oil cultivation such that the deforestation which results from it is institutionally viewed as a necessary cost of development and poverty relief (Susanti and Maryudi 2016, 130).</a:t>
            </a:r>
            <a:endParaRPr>
              <a:latin typeface="Proxima Nova"/>
              <a:ea typeface="Proxima Nova"/>
              <a:cs typeface="Proxima Nova"/>
              <a:sym typeface="Proxima Nova"/>
            </a:endParaRPr>
          </a:p>
        </p:txBody>
      </p:sp>
      <p:sp>
        <p:nvSpPr>
          <p:cNvPr id="117" name="Google Shape;117;p26"/>
          <p:cNvSpPr/>
          <p:nvPr/>
        </p:nvSpPr>
        <p:spPr>
          <a:xfrm>
            <a:off x="4130800" y="2969613"/>
            <a:ext cx="676200" cy="961200"/>
          </a:xfrm>
          <a:prstGeom prst="rect">
            <a:avLst/>
          </a:prstGeom>
          <a:solidFill>
            <a:schemeClr val="accent6"/>
          </a:solidFill>
          <a:ln w="9525" cap="flat" cmpd="sng">
            <a:solidFill>
              <a:srgbClr val="F8F80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 name="Google Shape;118;p26"/>
          <p:cNvPicPr preferRelativeResize="0"/>
          <p:nvPr/>
        </p:nvPicPr>
        <p:blipFill>
          <a:blip r:embed="rId3">
            <a:alphaModFix/>
          </a:blip>
          <a:stretch>
            <a:fillRect/>
          </a:stretch>
        </p:blipFill>
        <p:spPr>
          <a:xfrm>
            <a:off x="2449763" y="3353200"/>
            <a:ext cx="4286275" cy="1696650"/>
          </a:xfrm>
          <a:prstGeom prst="rect">
            <a:avLst/>
          </a:prstGeom>
          <a:noFill/>
          <a:ln>
            <a:noFill/>
          </a:ln>
        </p:spPr>
      </p:pic>
      <p:sp>
        <p:nvSpPr>
          <p:cNvPr id="119" name="Google Shape;119;p26"/>
          <p:cNvSpPr/>
          <p:nvPr/>
        </p:nvSpPr>
        <p:spPr>
          <a:xfrm>
            <a:off x="2489825" y="2025325"/>
            <a:ext cx="4534200" cy="961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6"/>
          <p:cNvSpPr/>
          <p:nvPr/>
        </p:nvSpPr>
        <p:spPr>
          <a:xfrm>
            <a:off x="4418825" y="2025313"/>
            <a:ext cx="676200" cy="961200"/>
          </a:xfrm>
          <a:prstGeom prst="rect">
            <a:avLst/>
          </a:prstGeom>
          <a:solidFill>
            <a:schemeClr val="accent6"/>
          </a:solidFill>
          <a:ln w="9525" cap="flat" cmpd="sng">
            <a:solidFill>
              <a:srgbClr val="F8F80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26"/>
          <p:cNvPicPr preferRelativeResize="0"/>
          <p:nvPr/>
        </p:nvPicPr>
        <p:blipFill>
          <a:blip r:embed="rId4">
            <a:alphaModFix/>
          </a:blip>
          <a:stretch>
            <a:fillRect/>
          </a:stretch>
        </p:blipFill>
        <p:spPr>
          <a:xfrm>
            <a:off x="4418825" y="2159376"/>
            <a:ext cx="676198" cy="676198"/>
          </a:xfrm>
          <a:prstGeom prst="rect">
            <a:avLst/>
          </a:prstGeom>
          <a:noFill/>
          <a:ln>
            <a:noFill/>
          </a:ln>
        </p:spPr>
      </p:pic>
      <p:pic>
        <p:nvPicPr>
          <p:cNvPr id="122" name="Google Shape;122;p26"/>
          <p:cNvPicPr preferRelativeResize="0"/>
          <p:nvPr/>
        </p:nvPicPr>
        <p:blipFill>
          <a:blip r:embed="rId4">
            <a:alphaModFix/>
          </a:blip>
          <a:stretch>
            <a:fillRect/>
          </a:stretch>
        </p:blipFill>
        <p:spPr>
          <a:xfrm>
            <a:off x="4130800" y="3112126"/>
            <a:ext cx="676198" cy="6761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1000"/>
                                        <p:tgtEl>
                                          <p:spTgt spid="113"/>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117"/>
                                        </p:tgtEl>
                                        <p:attrNameLst>
                                          <p:attrName>style.visibility</p:attrName>
                                        </p:attrNameLst>
                                      </p:cBhvr>
                                      <p:to>
                                        <p:strVal val="visible"/>
                                      </p:to>
                                    </p:set>
                                    <p:anim calcmode="lin" valueType="num">
                                      <p:cBhvr additive="base">
                                        <p:cTn id="10" dur="1000"/>
                                        <p:tgtEl>
                                          <p:spTgt spid="117"/>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22"/>
                                        </p:tgtEl>
                                        <p:attrNameLst>
                                          <p:attrName>style.visibility</p:attrName>
                                        </p:attrNameLst>
                                      </p:cBhvr>
                                      <p:to>
                                        <p:strVal val="visible"/>
                                      </p:to>
                                    </p:set>
                                    <p:anim calcmode="lin" valueType="num">
                                      <p:cBhvr additive="base">
                                        <p:cTn id="13" dur="1000"/>
                                        <p:tgtEl>
                                          <p:spTgt spid="122"/>
                                        </p:tgtEl>
                                        <p:attrNameLst>
                                          <p:attrName>ppt_y</p:attrName>
                                        </p:attrNameLst>
                                      </p:cBhvr>
                                      <p:tavLst>
                                        <p:tav tm="0">
                                          <p:val>
                                            <p:strVal val="#ppt_y-1"/>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15"/>
                                        </p:tgtEl>
                                        <p:attrNameLst>
                                          <p:attrName>style.visibility</p:attrName>
                                        </p:attrNameLst>
                                      </p:cBhvr>
                                      <p:to>
                                        <p:strVal val="visible"/>
                                      </p:to>
                                    </p:set>
                                    <p:anim calcmode="lin" valueType="num">
                                      <p:cBhvr additive="base">
                                        <p:cTn id="16" dur="1000"/>
                                        <p:tgtEl>
                                          <p:spTgt spid="1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15"/>
                                        </p:tgtEl>
                                        <p:attrNameLst>
                                          <p:attrName>style.visibility</p:attrName>
                                        </p:attrNameLst>
                                      </p:cBhvr>
                                      <p:to>
                                        <p:strVal val="hidden"/>
                                      </p:to>
                                    </p:set>
                                  </p:childTnLst>
                                </p:cTn>
                              </p:par>
                              <p:par>
                                <p:cTn id="21" presetID="2" presetClass="entr" presetSubtype="1"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1000"/>
                                        <p:tgtEl>
                                          <p:spTgt spid="119"/>
                                        </p:tgtEl>
                                        <p:attrNameLst>
                                          <p:attrName>ppt_y</p:attrName>
                                        </p:attrNameLst>
                                      </p:cBhvr>
                                      <p:tavLst>
                                        <p:tav tm="0">
                                          <p:val>
                                            <p:strVal val="#ppt_y-1"/>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120"/>
                                        </p:tgtEl>
                                        <p:attrNameLst>
                                          <p:attrName>style.visibility</p:attrName>
                                        </p:attrNameLst>
                                      </p:cBhvr>
                                      <p:to>
                                        <p:strVal val="visible"/>
                                      </p:to>
                                    </p:set>
                                    <p:anim calcmode="lin" valueType="num">
                                      <p:cBhvr additive="base">
                                        <p:cTn id="26" dur="1000"/>
                                        <p:tgtEl>
                                          <p:spTgt spid="120"/>
                                        </p:tgtEl>
                                        <p:attrNameLst>
                                          <p:attrName>ppt_y</p:attrName>
                                        </p:attrNameLst>
                                      </p:cBhvr>
                                      <p:tavLst>
                                        <p:tav tm="0">
                                          <p:val>
                                            <p:strVal val="#ppt_y-1"/>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121"/>
                                        </p:tgtEl>
                                        <p:attrNameLst>
                                          <p:attrName>style.visibility</p:attrName>
                                        </p:attrNameLst>
                                      </p:cBhvr>
                                      <p:to>
                                        <p:strVal val="visible"/>
                                      </p:to>
                                    </p:set>
                                    <p:anim calcmode="lin" valueType="num">
                                      <p:cBhvr additive="base">
                                        <p:cTn id="29" dur="1000"/>
                                        <p:tgtEl>
                                          <p:spTgt spid="121"/>
                                        </p:tgtEl>
                                        <p:attrNameLst>
                                          <p:attrName>ppt_y</p:attrName>
                                        </p:attrNameLst>
                                      </p:cBhvr>
                                      <p:tavLst>
                                        <p:tav tm="0">
                                          <p:val>
                                            <p:strVal val="#ppt_y-1"/>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116"/>
                                        </p:tgtEl>
                                        <p:attrNameLst>
                                          <p:attrName>style.visibility</p:attrName>
                                        </p:attrNameLst>
                                      </p:cBhvr>
                                      <p:to>
                                        <p:strVal val="visible"/>
                                      </p:to>
                                    </p:set>
                                    <p:anim calcmode="lin" valueType="num">
                                      <p:cBhvr additive="base">
                                        <p:cTn id="32" dur="1000"/>
                                        <p:tgtEl>
                                          <p:spTgt spid="116"/>
                                        </p:tgtEl>
                                        <p:attrNameLst>
                                          <p:attrName>ppt_y</p:attrName>
                                        </p:attrNameLst>
                                      </p:cBhvr>
                                      <p:tavLst>
                                        <p:tav tm="0">
                                          <p:val>
                                            <p:strVal val="#ppt_y-1"/>
                                          </p:val>
                                        </p:tav>
                                        <p:tav tm="100000">
                                          <p:val>
                                            <p:strVal val="#ppt_y"/>
                                          </p:val>
                                        </p:tav>
                                      </p:tavLst>
                                    </p:anim>
                                  </p:childTnLst>
                                </p:cTn>
                              </p:par>
                              <p:par>
                                <p:cTn id="33" presetID="1" presetClass="exit" presetSubtype="0" fill="hold" nodeType="withEffect">
                                  <p:stCondLst>
                                    <p:cond delay="0"/>
                                  </p:stCondLst>
                                  <p:childTnLst>
                                    <p:set>
                                      <p:cBhvr>
                                        <p:cTn id="34" dur="1" fill="hold">
                                          <p:stCondLst>
                                            <p:cond delay="1000"/>
                                          </p:stCondLst>
                                        </p:cTn>
                                        <p:tgtEl>
                                          <p:spTgt spid="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26"/>
        <p:cNvGrpSpPr/>
        <p:nvPr/>
      </p:nvGrpSpPr>
      <p:grpSpPr>
        <a:xfrm>
          <a:off x="0" y="0"/>
          <a:ext cx="0" cy="0"/>
          <a:chOff x="0" y="0"/>
          <a:chExt cx="0" cy="0"/>
        </a:xfrm>
      </p:grpSpPr>
      <p:sp>
        <p:nvSpPr>
          <p:cNvPr id="127" name="Google Shape;127;p27"/>
          <p:cNvSpPr txBox="1">
            <a:spLocks noGrp="1"/>
          </p:cNvSpPr>
          <p:nvPr>
            <p:ph type="title"/>
          </p:nvPr>
        </p:nvSpPr>
        <p:spPr>
          <a:xfrm>
            <a:off x="311700" y="37200"/>
            <a:ext cx="8520600" cy="924300"/>
          </a:xfrm>
          <a:prstGeom prst="rect">
            <a:avLst/>
          </a:prstGeom>
          <a:solidFill>
            <a:srgbClr val="F8F804"/>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rgbClr val="1155CC"/>
                </a:solidFill>
              </a:rPr>
              <a:t>The Investment of the University of Michigan Endowment in Palm Oil Plantations, Democratic Republic of Congo </a:t>
            </a:r>
            <a:endParaRPr>
              <a:solidFill>
                <a:srgbClr val="1155CC"/>
              </a:solidFill>
            </a:endParaRPr>
          </a:p>
        </p:txBody>
      </p:sp>
      <p:sp>
        <p:nvSpPr>
          <p:cNvPr id="128" name="Google Shape;128;p27"/>
          <p:cNvSpPr txBox="1">
            <a:spLocks noGrp="1"/>
          </p:cNvSpPr>
          <p:nvPr>
            <p:ph type="body" idx="1"/>
          </p:nvPr>
        </p:nvSpPr>
        <p:spPr>
          <a:xfrm>
            <a:off x="186450" y="961500"/>
            <a:ext cx="8771100" cy="28422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5600" u="sng">
                <a:solidFill>
                  <a:schemeClr val="dk2"/>
                </a:solidFill>
              </a:rPr>
              <a:t>Background</a:t>
            </a:r>
            <a:r>
              <a:rPr lang="en" sz="5600">
                <a:solidFill>
                  <a:schemeClr val="dk2"/>
                </a:solidFill>
              </a:rPr>
              <a:t>: </a:t>
            </a:r>
            <a:r>
              <a:rPr lang="en" sz="5600" i="1">
                <a:solidFill>
                  <a:schemeClr val="dk2"/>
                </a:solidFill>
              </a:rPr>
              <a:t>(from details provided by the Oakland Institute) </a:t>
            </a:r>
            <a:r>
              <a:rPr lang="en" sz="5600">
                <a:solidFill>
                  <a:srgbClr val="000000"/>
                </a:solidFill>
                <a:latin typeface="Times New Roman"/>
                <a:ea typeface="Times New Roman"/>
                <a:cs typeface="Times New Roman"/>
                <a:sym typeface="Times New Roman"/>
              </a:rPr>
              <a:t>Without consent from local communities, the Belgian colonial government and then the Democratic Republic of Congolese government licensed the British industrialist Lord Leverhulme to create vast oil palm plantations for his company, </a:t>
            </a:r>
            <a:r>
              <a:rPr lang="en" sz="5600" b="1">
                <a:solidFill>
                  <a:srgbClr val="000000"/>
                </a:solidFill>
                <a:latin typeface="Times New Roman"/>
                <a:ea typeface="Times New Roman"/>
                <a:cs typeface="Times New Roman"/>
                <a:sym typeface="Times New Roman"/>
              </a:rPr>
              <a:t>Plantations et Huileries du Congo (PHC)</a:t>
            </a:r>
            <a:r>
              <a:rPr lang="en" sz="5600">
                <a:solidFill>
                  <a:srgbClr val="000000"/>
                </a:solidFill>
                <a:latin typeface="Times New Roman"/>
                <a:ea typeface="Times New Roman"/>
                <a:cs typeface="Times New Roman"/>
                <a:sym typeface="Times New Roman"/>
              </a:rPr>
              <a:t>. These </a:t>
            </a:r>
            <a:r>
              <a:rPr lang="en" sz="5600" u="sng">
                <a:solidFill>
                  <a:srgbClr val="000000"/>
                </a:solidFill>
                <a:latin typeface="Times New Roman"/>
                <a:ea typeface="Times New Roman"/>
                <a:cs typeface="Times New Roman"/>
                <a:sym typeface="Times New Roman"/>
              </a:rPr>
              <a:t>free</a:t>
            </a:r>
            <a:r>
              <a:rPr lang="en" sz="5600">
                <a:solidFill>
                  <a:srgbClr val="000000"/>
                </a:solidFill>
                <a:latin typeface="Times New Roman"/>
                <a:ea typeface="Times New Roman"/>
                <a:cs typeface="Times New Roman"/>
                <a:sym typeface="Times New Roman"/>
              </a:rPr>
              <a:t> concessions turned into plantations helped fuel the rise of the Lever Brothers and laid the foundation for today’s corporate giant, Unilever.</a:t>
            </a:r>
            <a:endParaRPr sz="5600">
              <a:solidFill>
                <a:srgbClr val="000000"/>
              </a:solidFill>
              <a:latin typeface="Times New Roman"/>
              <a:ea typeface="Times New Roman"/>
              <a:cs typeface="Times New Roman"/>
              <a:sym typeface="Times New Roman"/>
            </a:endParaRPr>
          </a:p>
          <a:p>
            <a:pPr marL="0" lvl="0" indent="0" algn="just" rtl="0">
              <a:spcBef>
                <a:spcPts val="1200"/>
              </a:spcBef>
              <a:spcAft>
                <a:spcPts val="1200"/>
              </a:spcAft>
              <a:buNone/>
            </a:pPr>
            <a:r>
              <a:rPr lang="en" sz="5600">
                <a:solidFill>
                  <a:srgbClr val="000000"/>
                </a:solidFill>
                <a:latin typeface="Times New Roman"/>
                <a:ea typeface="Times New Roman"/>
                <a:cs typeface="Times New Roman"/>
                <a:sym typeface="Times New Roman"/>
              </a:rPr>
              <a:t>The </a:t>
            </a:r>
            <a:r>
              <a:rPr lang="en" sz="5600" b="1" u="sng">
                <a:solidFill>
                  <a:srgbClr val="000000"/>
                </a:solidFill>
                <a:latin typeface="Times New Roman"/>
                <a:ea typeface="Times New Roman"/>
                <a:cs typeface="Times New Roman"/>
                <a:sym typeface="Times New Roman"/>
              </a:rPr>
              <a:t>100,000 hectares (approx. 386 sq. miles) of oil palm plantation concessions</a:t>
            </a:r>
            <a:r>
              <a:rPr lang="en" sz="5600">
                <a:solidFill>
                  <a:srgbClr val="000000"/>
                </a:solidFill>
                <a:latin typeface="Times New Roman"/>
                <a:ea typeface="Times New Roman"/>
                <a:cs typeface="Times New Roman"/>
                <a:sym typeface="Times New Roman"/>
              </a:rPr>
              <a:t> passed from Unilever to Feronia in </a:t>
            </a:r>
            <a:r>
              <a:rPr lang="en" sz="5600" b="1">
                <a:solidFill>
                  <a:srgbClr val="000000"/>
                </a:solidFill>
                <a:latin typeface="Times New Roman"/>
                <a:ea typeface="Times New Roman"/>
                <a:cs typeface="Times New Roman"/>
                <a:sym typeface="Times New Roman"/>
              </a:rPr>
              <a:t>2009</a:t>
            </a:r>
            <a:r>
              <a:rPr lang="en" sz="5600">
                <a:solidFill>
                  <a:srgbClr val="000000"/>
                </a:solidFill>
                <a:latin typeface="Times New Roman"/>
                <a:ea typeface="Times New Roman"/>
                <a:cs typeface="Times New Roman"/>
                <a:sym typeface="Times New Roman"/>
              </a:rPr>
              <a:t>. Despite receiving over</a:t>
            </a:r>
            <a:r>
              <a:rPr lang="en" sz="5600">
                <a:solidFill>
                  <a:srgbClr val="000000"/>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 sz="5600" b="1" u="sng">
                <a:solidFill>
                  <a:srgbClr val="0000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US $150 million</a:t>
            </a:r>
            <a:r>
              <a:rPr lang="en" sz="5600">
                <a:solidFill>
                  <a:srgbClr val="000000"/>
                </a:solidFill>
                <a:latin typeface="Times New Roman"/>
                <a:ea typeface="Times New Roman"/>
                <a:cs typeface="Times New Roman"/>
                <a:sym typeface="Times New Roman"/>
              </a:rPr>
              <a:t> in financing from European development banks since </a:t>
            </a:r>
            <a:r>
              <a:rPr lang="en" sz="5600" b="1">
                <a:solidFill>
                  <a:srgbClr val="000000"/>
                </a:solidFill>
                <a:latin typeface="Times New Roman"/>
                <a:ea typeface="Times New Roman"/>
                <a:cs typeface="Times New Roman"/>
                <a:sym typeface="Times New Roman"/>
              </a:rPr>
              <a:t>2013</a:t>
            </a:r>
            <a:r>
              <a:rPr lang="en" sz="5600">
                <a:solidFill>
                  <a:srgbClr val="000000"/>
                </a:solidFill>
                <a:latin typeface="Times New Roman"/>
                <a:ea typeface="Times New Roman"/>
                <a:cs typeface="Times New Roman"/>
                <a:sym typeface="Times New Roman"/>
              </a:rPr>
              <a:t>, Feronia filed for bankruptcy in </a:t>
            </a:r>
            <a:r>
              <a:rPr lang="en" sz="5600" b="1">
                <a:solidFill>
                  <a:srgbClr val="000000"/>
                </a:solidFill>
                <a:latin typeface="Times New Roman"/>
                <a:ea typeface="Times New Roman"/>
                <a:cs typeface="Times New Roman"/>
                <a:sym typeface="Times New Roman"/>
              </a:rPr>
              <a:t>2020 </a:t>
            </a:r>
            <a:r>
              <a:rPr lang="en" sz="5600">
                <a:solidFill>
                  <a:srgbClr val="000000"/>
                </a:solidFill>
                <a:latin typeface="Times New Roman"/>
                <a:ea typeface="Times New Roman"/>
                <a:cs typeface="Times New Roman"/>
                <a:sym typeface="Times New Roman"/>
              </a:rPr>
              <a:t>only 7 years later. The development banks agreed to pass the assets they held in </a:t>
            </a:r>
            <a:r>
              <a:rPr lang="en" sz="5600" b="1">
                <a:solidFill>
                  <a:srgbClr val="000000"/>
                </a:solidFill>
                <a:latin typeface="Times New Roman"/>
                <a:ea typeface="Times New Roman"/>
                <a:cs typeface="Times New Roman"/>
                <a:sym typeface="Times New Roman"/>
              </a:rPr>
              <a:t>PHC</a:t>
            </a:r>
            <a:r>
              <a:rPr lang="en" sz="5600">
                <a:solidFill>
                  <a:srgbClr val="000000"/>
                </a:solidFill>
                <a:latin typeface="Times New Roman"/>
                <a:ea typeface="Times New Roman"/>
                <a:cs typeface="Times New Roman"/>
                <a:sym typeface="Times New Roman"/>
              </a:rPr>
              <a:t> to a consortium led by </a:t>
            </a:r>
            <a:r>
              <a:rPr lang="en" sz="5600" b="1">
                <a:solidFill>
                  <a:srgbClr val="000000"/>
                </a:solidFill>
                <a:latin typeface="Times New Roman"/>
                <a:ea typeface="Times New Roman"/>
                <a:cs typeface="Times New Roman"/>
                <a:sym typeface="Times New Roman"/>
              </a:rPr>
              <a:t>Kuramo Capital Management (KCM)</a:t>
            </a:r>
            <a:r>
              <a:rPr lang="en" sz="5600">
                <a:solidFill>
                  <a:srgbClr val="000000"/>
                </a:solidFill>
                <a:latin typeface="Times New Roman"/>
                <a:ea typeface="Times New Roman"/>
                <a:cs typeface="Times New Roman"/>
                <a:sym typeface="Times New Roman"/>
              </a:rPr>
              <a:t>, for a cash payment of </a:t>
            </a:r>
            <a:r>
              <a:rPr lang="en" sz="5600" b="1">
                <a:solidFill>
                  <a:srgbClr val="000000"/>
                </a:solidFill>
                <a:latin typeface="Times New Roman"/>
                <a:ea typeface="Times New Roman"/>
                <a:cs typeface="Times New Roman"/>
                <a:sym typeface="Times New Roman"/>
              </a:rPr>
              <a:t>US$500,000</a:t>
            </a:r>
            <a:r>
              <a:rPr lang="en" sz="5600">
                <a:solidFill>
                  <a:srgbClr val="000000"/>
                </a:solidFill>
                <a:latin typeface="Times New Roman"/>
                <a:ea typeface="Times New Roman"/>
                <a:cs typeface="Times New Roman"/>
                <a:sym typeface="Times New Roman"/>
              </a:rPr>
              <a:t> and agreed to write off large portions of remaining debt. The deal was conditional on the new owners investing </a:t>
            </a:r>
            <a:r>
              <a:rPr lang="en" sz="5600" b="1">
                <a:solidFill>
                  <a:srgbClr val="000000"/>
                </a:solidFill>
                <a:latin typeface="Times New Roman"/>
                <a:ea typeface="Times New Roman"/>
                <a:cs typeface="Times New Roman"/>
                <a:sym typeface="Times New Roman"/>
              </a:rPr>
              <a:t>US$10 million</a:t>
            </a:r>
            <a:r>
              <a:rPr lang="en" sz="5600">
                <a:solidFill>
                  <a:srgbClr val="000000"/>
                </a:solidFill>
                <a:latin typeface="Times New Roman"/>
                <a:ea typeface="Times New Roman"/>
                <a:cs typeface="Times New Roman"/>
                <a:sym typeface="Times New Roman"/>
              </a:rPr>
              <a:t> in </a:t>
            </a:r>
            <a:r>
              <a:rPr lang="en" sz="5600" b="1">
                <a:solidFill>
                  <a:srgbClr val="000000"/>
                </a:solidFill>
                <a:latin typeface="Times New Roman"/>
                <a:ea typeface="Times New Roman"/>
                <a:cs typeface="Times New Roman"/>
                <a:sym typeface="Times New Roman"/>
              </a:rPr>
              <a:t>PHC</a:t>
            </a:r>
            <a:r>
              <a:rPr lang="en" sz="5600">
                <a:solidFill>
                  <a:srgbClr val="000000"/>
                </a:solidFill>
                <a:latin typeface="Times New Roman"/>
                <a:ea typeface="Times New Roman"/>
                <a:cs typeface="Times New Roman"/>
                <a:sym typeface="Times New Roman"/>
              </a:rPr>
              <a:t> </a:t>
            </a:r>
            <a:r>
              <a:rPr lang="en" sz="5600" u="sng">
                <a:solidFill>
                  <a:srgbClr val="000000"/>
                </a:solidFill>
                <a:latin typeface="Times New Roman"/>
                <a:ea typeface="Times New Roman"/>
                <a:cs typeface="Times New Roman"/>
                <a:sym typeface="Times New Roman"/>
              </a:rPr>
              <a:t>and implementing a revised environmental and social action plan</a:t>
            </a:r>
            <a:r>
              <a:rPr lang="en" sz="5600">
                <a:solidFill>
                  <a:srgbClr val="000000"/>
                </a:solidFill>
                <a:latin typeface="Times New Roman"/>
                <a:ea typeface="Times New Roman"/>
                <a:cs typeface="Times New Roman"/>
                <a:sym typeface="Times New Roman"/>
              </a:rPr>
              <a:t>. Before the </a:t>
            </a:r>
            <a:r>
              <a:rPr lang="en" sz="5600" b="1">
                <a:solidFill>
                  <a:srgbClr val="000000"/>
                </a:solidFill>
                <a:latin typeface="Times New Roman"/>
                <a:ea typeface="Times New Roman"/>
                <a:cs typeface="Times New Roman"/>
                <a:sym typeface="Times New Roman"/>
              </a:rPr>
              <a:t>KCM</a:t>
            </a:r>
            <a:r>
              <a:rPr lang="en" sz="5600">
                <a:solidFill>
                  <a:srgbClr val="000000"/>
                </a:solidFill>
                <a:latin typeface="Times New Roman"/>
                <a:ea typeface="Times New Roman"/>
                <a:cs typeface="Times New Roman"/>
                <a:sym typeface="Times New Roman"/>
              </a:rPr>
              <a:t> consortium became majority owners in </a:t>
            </a:r>
            <a:r>
              <a:rPr lang="en" sz="5600" b="1">
                <a:solidFill>
                  <a:srgbClr val="000000"/>
                </a:solidFill>
                <a:latin typeface="Times New Roman"/>
                <a:ea typeface="Times New Roman"/>
                <a:cs typeface="Times New Roman"/>
                <a:sym typeface="Times New Roman"/>
              </a:rPr>
              <a:t>November of 2020</a:t>
            </a:r>
            <a:r>
              <a:rPr lang="en" sz="5600">
                <a:solidFill>
                  <a:srgbClr val="000000"/>
                </a:solidFill>
                <a:latin typeface="Times New Roman"/>
                <a:ea typeface="Times New Roman"/>
                <a:cs typeface="Times New Roman"/>
                <a:sym typeface="Times New Roman"/>
              </a:rPr>
              <a:t>, they previously held a minority share dating back to </a:t>
            </a:r>
            <a:r>
              <a:rPr lang="en" sz="5600" b="1">
                <a:solidFill>
                  <a:srgbClr val="000000"/>
                </a:solidFill>
                <a:latin typeface="Times New Roman"/>
                <a:ea typeface="Times New Roman"/>
                <a:cs typeface="Times New Roman"/>
                <a:sym typeface="Times New Roman"/>
              </a:rPr>
              <a:t>2017</a:t>
            </a:r>
            <a:r>
              <a:rPr lang="en" sz="5600">
                <a:solidFill>
                  <a:srgbClr val="000000"/>
                </a:solidFill>
                <a:latin typeface="Times New Roman"/>
                <a:ea typeface="Times New Roman"/>
                <a:cs typeface="Times New Roman"/>
                <a:sym typeface="Times New Roman"/>
              </a:rPr>
              <a:t>.</a:t>
            </a:r>
            <a:endParaRPr/>
          </a:p>
        </p:txBody>
      </p:sp>
      <p:sp>
        <p:nvSpPr>
          <p:cNvPr id="129" name="Google Shape;129;p27"/>
          <p:cNvSpPr txBox="1"/>
          <p:nvPr/>
        </p:nvSpPr>
        <p:spPr>
          <a:xfrm>
            <a:off x="186450" y="3803700"/>
            <a:ext cx="8677800" cy="997500"/>
          </a:xfrm>
          <a:prstGeom prst="rect">
            <a:avLst/>
          </a:prstGeom>
          <a:solidFill>
            <a:srgbClr val="6D9EEB"/>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600" b="1">
                <a:solidFill>
                  <a:schemeClr val="dk1"/>
                </a:solidFill>
                <a:latin typeface="Times New Roman"/>
                <a:ea typeface="Times New Roman"/>
                <a:cs typeface="Times New Roman"/>
                <a:sym typeface="Times New Roman"/>
              </a:rPr>
              <a:t>The University of Michigan is presently the largest publicly known investor into funds controlled by Kuramo Capital Management (KCM). Dating back to </a:t>
            </a:r>
            <a:r>
              <a:rPr lang="en" sz="1600" b="1">
                <a:solidFill>
                  <a:srgbClr val="0000FF"/>
                </a:solidFill>
                <a:latin typeface="Times New Roman"/>
                <a:ea typeface="Times New Roman"/>
                <a:cs typeface="Times New Roman"/>
                <a:sym typeface="Times New Roman"/>
              </a:rPr>
              <a:t>2011</a:t>
            </a:r>
            <a:r>
              <a:rPr lang="en" sz="1600" b="1">
                <a:solidFill>
                  <a:schemeClr val="dk1"/>
                </a:solidFill>
                <a:latin typeface="Times New Roman"/>
                <a:ea typeface="Times New Roman"/>
                <a:cs typeface="Times New Roman"/>
                <a:sym typeface="Times New Roman"/>
              </a:rPr>
              <a:t>, UM has invested a total of US </a:t>
            </a:r>
            <a:r>
              <a:rPr lang="en" sz="1600" b="1">
                <a:solidFill>
                  <a:srgbClr val="0000FF"/>
                </a:solidFill>
                <a:latin typeface="Times New Roman"/>
                <a:ea typeface="Times New Roman"/>
                <a:cs typeface="Times New Roman"/>
                <a:sym typeface="Times New Roman"/>
              </a:rPr>
              <a:t>$125 million </a:t>
            </a:r>
            <a:r>
              <a:rPr lang="en" sz="1600" b="1">
                <a:solidFill>
                  <a:schemeClr val="dk1"/>
                </a:solidFill>
                <a:latin typeface="Times New Roman"/>
                <a:ea typeface="Times New Roman"/>
                <a:cs typeface="Times New Roman"/>
                <a:sym typeface="Times New Roman"/>
              </a:rPr>
              <a:t>into various Kuramo Capital Management funds (see Table 1 next slide).</a:t>
            </a:r>
            <a:endParaRPr sz="16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335575" y="58275"/>
            <a:ext cx="8520600" cy="821700"/>
          </a:xfrm>
          <a:prstGeom prst="rect">
            <a:avLst/>
          </a:prstGeom>
          <a:solidFill>
            <a:srgbClr val="F8F804"/>
          </a:solidFill>
          <a:ln w="9525" cap="flat" cmpd="sng">
            <a:solidFill>
              <a:srgbClr val="1155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155CC"/>
                </a:solidFill>
              </a:rPr>
              <a:t>Table 1. University of Michigan Investments into funds controlled by Kuramo Capital Management</a:t>
            </a:r>
            <a:endParaRPr sz="1800" b="1">
              <a:solidFill>
                <a:srgbClr val="1155CC"/>
              </a:solidFill>
            </a:endParaRPr>
          </a:p>
        </p:txBody>
      </p:sp>
      <p:sp>
        <p:nvSpPr>
          <p:cNvPr id="135" name="Google Shape;135;p28"/>
          <p:cNvSpPr txBox="1"/>
          <p:nvPr/>
        </p:nvSpPr>
        <p:spPr>
          <a:xfrm>
            <a:off x="1158600" y="1571125"/>
            <a:ext cx="52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6" name="Google Shape;136;p28"/>
          <p:cNvSpPr txBox="1"/>
          <p:nvPr/>
        </p:nvSpPr>
        <p:spPr>
          <a:xfrm>
            <a:off x="401725" y="1788625"/>
            <a:ext cx="838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aphicFrame>
        <p:nvGraphicFramePr>
          <p:cNvPr id="137" name="Google Shape;137;p28"/>
          <p:cNvGraphicFramePr/>
          <p:nvPr/>
        </p:nvGraphicFramePr>
        <p:xfrm>
          <a:off x="103225" y="879975"/>
          <a:ext cx="3000000" cy="3000000"/>
        </p:xfrm>
        <a:graphic>
          <a:graphicData uri="http://schemas.openxmlformats.org/drawingml/2006/table">
            <a:tbl>
              <a:tblPr>
                <a:noFill/>
                <a:tableStyleId>{98406A4A-F0E7-4F0B-98FB-9FC5F6E07F62}</a:tableStyleId>
              </a:tblPr>
              <a:tblGrid>
                <a:gridCol w="5620925">
                  <a:extLst>
                    <a:ext uri="{9D8B030D-6E8A-4147-A177-3AD203B41FA5}">
                      <a16:colId xmlns:a16="http://schemas.microsoft.com/office/drawing/2014/main" val="20000"/>
                    </a:ext>
                  </a:extLst>
                </a:gridCol>
                <a:gridCol w="3316625">
                  <a:extLst>
                    <a:ext uri="{9D8B030D-6E8A-4147-A177-3AD203B41FA5}">
                      <a16:colId xmlns:a16="http://schemas.microsoft.com/office/drawing/2014/main" val="20001"/>
                    </a:ext>
                  </a:extLst>
                </a:gridCol>
              </a:tblGrid>
              <a:tr h="509650">
                <a:tc>
                  <a:txBody>
                    <a:bodyPr/>
                    <a:lstStyle/>
                    <a:p>
                      <a:pPr marL="0" lvl="0" indent="0" algn="ctr" rtl="0">
                        <a:lnSpc>
                          <a:spcPct val="115000"/>
                        </a:lnSpc>
                        <a:spcBef>
                          <a:spcPts val="0"/>
                        </a:spcBef>
                        <a:spcAft>
                          <a:spcPts val="1000"/>
                        </a:spcAft>
                        <a:buNone/>
                      </a:pPr>
                      <a:r>
                        <a:rPr lang="en" sz="1200" b="1">
                          <a:latin typeface="Times New Roman"/>
                          <a:ea typeface="Times New Roman"/>
                          <a:cs typeface="Times New Roman"/>
                          <a:sym typeface="Times New Roman"/>
                        </a:rPr>
                        <a:t>Fund</a:t>
                      </a:r>
                      <a:endParaRPr sz="1200" b="1">
                        <a:latin typeface="Times New Roman"/>
                        <a:ea typeface="Times New Roman"/>
                        <a:cs typeface="Times New Roman"/>
                        <a:sym typeface="Times New Roman"/>
                      </a:endParaRPr>
                    </a:p>
                  </a:txBody>
                  <a:tcPr marL="68575" marR="68575" marT="91425" marB="91425" anchor="ctr">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1000"/>
                        </a:spcAft>
                        <a:buNone/>
                      </a:pPr>
                      <a:r>
                        <a:rPr lang="en" sz="1200" b="1">
                          <a:latin typeface="Times New Roman"/>
                          <a:ea typeface="Times New Roman"/>
                          <a:cs typeface="Times New Roman"/>
                          <a:sym typeface="Times New Roman"/>
                        </a:rPr>
                        <a:t>Amount (US $)</a:t>
                      </a:r>
                      <a:endParaRPr sz="1200" b="1">
                        <a:latin typeface="Times New Roman"/>
                        <a:ea typeface="Times New Roman"/>
                        <a:cs typeface="Times New Roman"/>
                        <a:sym typeface="Times New Roman"/>
                      </a:endParaRPr>
                    </a:p>
                  </a:txBody>
                  <a:tcPr marL="68575" marR="68575" marT="91425" marB="91425" anchor="ctr">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631900">
                <a:tc>
                  <a:txBody>
                    <a:bodyPr/>
                    <a:lstStyle/>
                    <a:p>
                      <a:pPr marL="0" lvl="0" indent="0" algn="ctr" rtl="0">
                        <a:lnSpc>
                          <a:spcPct val="115000"/>
                        </a:lnSpc>
                        <a:spcBef>
                          <a:spcPts val="0"/>
                        </a:spcBef>
                        <a:spcAft>
                          <a:spcPts val="1000"/>
                        </a:spcAft>
                        <a:buNone/>
                      </a:pPr>
                      <a:r>
                        <a:rPr lang="en" sz="1200">
                          <a:latin typeface="Times New Roman"/>
                          <a:ea typeface="Times New Roman"/>
                          <a:cs typeface="Times New Roman"/>
                          <a:sym typeface="Times New Roman"/>
                        </a:rPr>
                        <a:t>Kuramo Africa Opportunity Fund - July 2011</a:t>
                      </a:r>
                      <a:r>
                        <a:rPr lang="en" sz="1900" baseline="30000">
                          <a:latin typeface="Times New Roman"/>
                          <a:ea typeface="Times New Roman"/>
                          <a:cs typeface="Times New Roman"/>
                          <a:sym typeface="Times New Roman"/>
                        </a:rPr>
                        <a:t>[i]</a:t>
                      </a:r>
                      <a:endParaRPr sz="1900" baseline="30000">
                        <a:latin typeface="Times New Roman"/>
                        <a:ea typeface="Times New Roman"/>
                        <a:cs typeface="Times New Roman"/>
                        <a:sym typeface="Times New Roman"/>
                      </a:endParaRPr>
                    </a:p>
                  </a:txBody>
                  <a:tcPr marL="68575" marR="68575" marT="91425" marB="91425" anchor="ctr">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1000"/>
                        </a:spcAft>
                        <a:buNone/>
                      </a:pPr>
                      <a:r>
                        <a:rPr lang="en">
                          <a:latin typeface="Times New Roman"/>
                          <a:ea typeface="Times New Roman"/>
                          <a:cs typeface="Times New Roman"/>
                          <a:sym typeface="Times New Roman"/>
                        </a:rPr>
                        <a:t>15 million </a:t>
                      </a:r>
                      <a:endParaRPr>
                        <a:latin typeface="Times New Roman"/>
                        <a:ea typeface="Times New Roman"/>
                        <a:cs typeface="Times New Roman"/>
                        <a:sym typeface="Times New Roman"/>
                      </a:endParaRPr>
                    </a:p>
                  </a:txBody>
                  <a:tcPr marL="68575" marR="68575" marT="91425" marB="91425" anchor="ctr">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38775">
                <a:tc>
                  <a:txBody>
                    <a:bodyPr/>
                    <a:lstStyle/>
                    <a:p>
                      <a:pPr marL="0" lvl="0" indent="0" algn="ctr" rtl="0">
                        <a:lnSpc>
                          <a:spcPct val="115000"/>
                        </a:lnSpc>
                        <a:spcBef>
                          <a:spcPts val="0"/>
                        </a:spcBef>
                        <a:spcAft>
                          <a:spcPts val="1000"/>
                        </a:spcAft>
                        <a:buNone/>
                      </a:pPr>
                      <a:r>
                        <a:rPr lang="en" sz="1200">
                          <a:latin typeface="Times New Roman"/>
                          <a:ea typeface="Times New Roman"/>
                          <a:cs typeface="Times New Roman"/>
                          <a:sym typeface="Times New Roman"/>
                        </a:rPr>
                        <a:t>Kuramo Africa Opportunity Fund II &amp; Kuramo Africa Opportunity Co-Investment Vehicle II - April 2015</a:t>
                      </a:r>
                      <a:r>
                        <a:rPr lang="en" sz="1900" baseline="30000">
                          <a:latin typeface="Times New Roman"/>
                          <a:ea typeface="Times New Roman"/>
                          <a:cs typeface="Times New Roman"/>
                          <a:sym typeface="Times New Roman"/>
                        </a:rPr>
                        <a:t>[ii]</a:t>
                      </a:r>
                      <a:endParaRPr sz="1900" baseline="30000">
                        <a:latin typeface="Times New Roman"/>
                        <a:ea typeface="Times New Roman"/>
                        <a:cs typeface="Times New Roman"/>
                        <a:sym typeface="Times New Roman"/>
                      </a:endParaRPr>
                    </a:p>
                  </a:txBody>
                  <a:tcPr marL="68575" marR="68575" marT="91425" marB="91425" anchor="ctr">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1000"/>
                        </a:spcAft>
                        <a:buNone/>
                      </a:pPr>
                      <a:r>
                        <a:rPr lang="en">
                          <a:latin typeface="Times New Roman"/>
                          <a:ea typeface="Times New Roman"/>
                          <a:cs typeface="Times New Roman"/>
                          <a:sym typeface="Times New Roman"/>
                        </a:rPr>
                        <a:t>50 million</a:t>
                      </a:r>
                      <a:endParaRPr>
                        <a:latin typeface="Times New Roman"/>
                        <a:ea typeface="Times New Roman"/>
                        <a:cs typeface="Times New Roman"/>
                        <a:sym typeface="Times New Roman"/>
                      </a:endParaRPr>
                    </a:p>
                  </a:txBody>
                  <a:tcPr marL="68575" marR="68575" marT="91425" marB="91425" anchor="ctr">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38775">
                <a:tc>
                  <a:txBody>
                    <a:bodyPr/>
                    <a:lstStyle/>
                    <a:p>
                      <a:pPr marL="0" lvl="0" indent="0" algn="ctr" rtl="0">
                        <a:lnSpc>
                          <a:spcPct val="115000"/>
                        </a:lnSpc>
                        <a:spcBef>
                          <a:spcPts val="0"/>
                        </a:spcBef>
                        <a:spcAft>
                          <a:spcPts val="1000"/>
                        </a:spcAft>
                        <a:buNone/>
                      </a:pPr>
                      <a:r>
                        <a:rPr lang="en" sz="1200">
                          <a:latin typeface="Times New Roman"/>
                          <a:ea typeface="Times New Roman"/>
                          <a:cs typeface="Times New Roman"/>
                          <a:sym typeface="Times New Roman"/>
                        </a:rPr>
                        <a:t>Kuramo Africa Opportunity Fund II &amp; Kuramo Africa Opportunity Co-Investment Vehicle II - January 2017</a:t>
                      </a:r>
                      <a:r>
                        <a:rPr lang="en" sz="1900" baseline="30000">
                          <a:latin typeface="Times New Roman"/>
                          <a:ea typeface="Times New Roman"/>
                          <a:cs typeface="Times New Roman"/>
                          <a:sym typeface="Times New Roman"/>
                        </a:rPr>
                        <a:t>[iii]</a:t>
                      </a:r>
                      <a:endParaRPr sz="1900" baseline="30000">
                        <a:latin typeface="Times New Roman"/>
                        <a:ea typeface="Times New Roman"/>
                        <a:cs typeface="Times New Roman"/>
                        <a:sym typeface="Times New Roman"/>
                      </a:endParaRPr>
                    </a:p>
                  </a:txBody>
                  <a:tcPr marL="68575" marR="68575" marT="91425" marB="91425" anchor="ctr">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1000"/>
                        </a:spcAft>
                        <a:buNone/>
                      </a:pPr>
                      <a:r>
                        <a:rPr lang="en">
                          <a:latin typeface="Times New Roman"/>
                          <a:ea typeface="Times New Roman"/>
                          <a:cs typeface="Times New Roman"/>
                          <a:sym typeface="Times New Roman"/>
                        </a:rPr>
                        <a:t>10 million</a:t>
                      </a:r>
                      <a:endParaRPr>
                        <a:latin typeface="Times New Roman"/>
                        <a:ea typeface="Times New Roman"/>
                        <a:cs typeface="Times New Roman"/>
                        <a:sym typeface="Times New Roman"/>
                      </a:endParaRPr>
                    </a:p>
                  </a:txBody>
                  <a:tcPr marL="68575" marR="68575" marT="91425" marB="91425" anchor="ctr">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38775">
                <a:tc>
                  <a:txBody>
                    <a:bodyPr/>
                    <a:lstStyle/>
                    <a:p>
                      <a:pPr marL="0" lvl="0" indent="0" algn="ctr" rtl="0">
                        <a:lnSpc>
                          <a:spcPct val="115000"/>
                        </a:lnSpc>
                        <a:spcBef>
                          <a:spcPts val="0"/>
                        </a:spcBef>
                        <a:spcAft>
                          <a:spcPts val="1000"/>
                        </a:spcAft>
                        <a:buNone/>
                      </a:pPr>
                      <a:r>
                        <a:rPr lang="en" sz="1200">
                          <a:latin typeface="Times New Roman"/>
                          <a:ea typeface="Times New Roman"/>
                          <a:cs typeface="Times New Roman"/>
                          <a:sym typeface="Times New Roman"/>
                        </a:rPr>
                        <a:t>Kuramo Africa Opportunity Fund III &amp; Kuramo Africa Opportunity Co-Investment Vehicle III - July 2018</a:t>
                      </a:r>
                      <a:r>
                        <a:rPr lang="en" sz="1900" baseline="30000">
                          <a:latin typeface="Times New Roman"/>
                          <a:ea typeface="Times New Roman"/>
                          <a:cs typeface="Times New Roman"/>
                          <a:sym typeface="Times New Roman"/>
                        </a:rPr>
                        <a:t>[iv]</a:t>
                      </a:r>
                      <a:endParaRPr sz="1900" baseline="30000">
                        <a:latin typeface="Times New Roman"/>
                        <a:ea typeface="Times New Roman"/>
                        <a:cs typeface="Times New Roman"/>
                        <a:sym typeface="Times New Roman"/>
                      </a:endParaRPr>
                    </a:p>
                  </a:txBody>
                  <a:tcPr marL="68575" marR="68575" marT="91425" marB="91425" anchor="ctr">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1000"/>
                        </a:spcAft>
                        <a:buNone/>
                      </a:pPr>
                      <a:r>
                        <a:rPr lang="en">
                          <a:latin typeface="Times New Roman"/>
                          <a:ea typeface="Times New Roman"/>
                          <a:cs typeface="Times New Roman"/>
                          <a:sym typeface="Times New Roman"/>
                        </a:rPr>
                        <a:t>50 million</a:t>
                      </a:r>
                      <a:endParaRPr>
                        <a:latin typeface="Times New Roman"/>
                        <a:ea typeface="Times New Roman"/>
                        <a:cs typeface="Times New Roman"/>
                        <a:sym typeface="Times New Roman"/>
                      </a:endParaRPr>
                    </a:p>
                  </a:txBody>
                  <a:tcPr marL="68575" marR="68575" marT="91425" marB="91425" anchor="ctr">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47275">
                <a:tc>
                  <a:txBody>
                    <a:bodyPr/>
                    <a:lstStyle/>
                    <a:p>
                      <a:pPr marL="0" lvl="0" indent="0" algn="ctr" rtl="0">
                        <a:lnSpc>
                          <a:spcPct val="115000"/>
                        </a:lnSpc>
                        <a:spcBef>
                          <a:spcPts val="0"/>
                        </a:spcBef>
                        <a:spcAft>
                          <a:spcPts val="1000"/>
                        </a:spcAft>
                        <a:buNone/>
                      </a:pPr>
                      <a:r>
                        <a:rPr lang="en" sz="1200" b="1">
                          <a:latin typeface="Times New Roman"/>
                          <a:ea typeface="Times New Roman"/>
                          <a:cs typeface="Times New Roman"/>
                          <a:sym typeface="Times New Roman"/>
                        </a:rPr>
                        <a:t>Total</a:t>
                      </a:r>
                      <a:endParaRPr sz="1200" b="1">
                        <a:latin typeface="Times New Roman"/>
                        <a:ea typeface="Times New Roman"/>
                        <a:cs typeface="Times New Roman"/>
                        <a:sym typeface="Times New Roman"/>
                      </a:endParaRPr>
                    </a:p>
                  </a:txBody>
                  <a:tcPr marL="68575" marR="68575" marT="91425" marB="91425" anchor="ctr">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1000"/>
                        </a:spcAft>
                        <a:buNone/>
                      </a:pPr>
                      <a:r>
                        <a:rPr lang="en" b="1">
                          <a:latin typeface="Times New Roman"/>
                          <a:ea typeface="Times New Roman"/>
                          <a:cs typeface="Times New Roman"/>
                          <a:sym typeface="Times New Roman"/>
                        </a:rPr>
                        <a:t>US $125 million</a:t>
                      </a:r>
                      <a:endParaRPr b="1">
                        <a:latin typeface="Times New Roman"/>
                        <a:ea typeface="Times New Roman"/>
                        <a:cs typeface="Times New Roman"/>
                        <a:sym typeface="Times New Roman"/>
                      </a:endParaRPr>
                    </a:p>
                  </a:txBody>
                  <a:tcPr marL="68575" marR="68575" marT="91425" marB="91425" anchor="ctr">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41"/>
        <p:cNvGrpSpPr/>
        <p:nvPr/>
      </p:nvGrpSpPr>
      <p:grpSpPr>
        <a:xfrm>
          <a:off x="0" y="0"/>
          <a:ext cx="0" cy="0"/>
          <a:chOff x="0" y="0"/>
          <a:chExt cx="0" cy="0"/>
        </a:xfrm>
      </p:grpSpPr>
      <p:sp>
        <p:nvSpPr>
          <p:cNvPr id="142" name="Google Shape;142;p29"/>
          <p:cNvSpPr txBox="1">
            <a:spLocks noGrp="1"/>
          </p:cNvSpPr>
          <p:nvPr>
            <p:ph type="title"/>
          </p:nvPr>
        </p:nvSpPr>
        <p:spPr>
          <a:xfrm>
            <a:off x="311700" y="181700"/>
            <a:ext cx="8520600" cy="1073400"/>
          </a:xfrm>
          <a:prstGeom prst="rect">
            <a:avLst/>
          </a:prstGeom>
          <a:solidFill>
            <a:srgbClr val="F8F804"/>
          </a:solidFill>
          <a:ln w="9525" cap="flat" cmpd="sng">
            <a:solidFill>
              <a:srgbClr val="1155CC"/>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None/>
            </a:pPr>
            <a:r>
              <a:rPr lang="en" sz="2200" b="1">
                <a:solidFill>
                  <a:srgbClr val="1C4587"/>
                </a:solidFill>
              </a:rPr>
              <a:t>Under Kuramo Capital Management - Communities Remain Deprived, Documented Human Rights Abuses Remain Unabated</a:t>
            </a:r>
            <a:endParaRPr sz="2200" b="1">
              <a:solidFill>
                <a:srgbClr val="1C4587"/>
              </a:solidFill>
            </a:endParaRPr>
          </a:p>
          <a:p>
            <a:pPr marL="0" lvl="0" indent="0" algn="ctr" rtl="0">
              <a:lnSpc>
                <a:spcPct val="115000"/>
              </a:lnSpc>
              <a:spcBef>
                <a:spcPts val="0"/>
              </a:spcBef>
              <a:spcAft>
                <a:spcPts val="0"/>
              </a:spcAft>
              <a:buNone/>
            </a:pPr>
            <a:r>
              <a:rPr lang="en" sz="1750">
                <a:solidFill>
                  <a:srgbClr val="1C4587"/>
                </a:solidFill>
              </a:rPr>
              <a:t>Investment of the University of Michigan Endowment in Palm Oil Plantations, DRC</a:t>
            </a:r>
            <a:r>
              <a:rPr lang="en" sz="1750">
                <a:solidFill>
                  <a:srgbClr val="0000FF"/>
                </a:solidFill>
              </a:rPr>
              <a:t> </a:t>
            </a:r>
            <a:endParaRPr sz="1750">
              <a:solidFill>
                <a:srgbClr val="0000FF"/>
              </a:solidFill>
            </a:endParaRPr>
          </a:p>
          <a:p>
            <a:pPr marL="0" lvl="0" indent="0" algn="l" rtl="0">
              <a:spcBef>
                <a:spcPts val="0"/>
              </a:spcBef>
              <a:spcAft>
                <a:spcPts val="0"/>
              </a:spcAft>
              <a:buNone/>
            </a:pPr>
            <a:endParaRPr/>
          </a:p>
        </p:txBody>
      </p:sp>
      <p:sp>
        <p:nvSpPr>
          <p:cNvPr id="143" name="Google Shape;143;p29"/>
          <p:cNvSpPr txBox="1">
            <a:spLocks noGrp="1"/>
          </p:cNvSpPr>
          <p:nvPr>
            <p:ph type="body" idx="1"/>
          </p:nvPr>
        </p:nvSpPr>
        <p:spPr>
          <a:xfrm>
            <a:off x="197850" y="1410650"/>
            <a:ext cx="8748300" cy="3646200"/>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0"/>
              </a:spcAft>
              <a:buNone/>
            </a:pPr>
            <a:r>
              <a:rPr lang="en" sz="3552">
                <a:solidFill>
                  <a:schemeClr val="lt1"/>
                </a:solidFill>
              </a:rPr>
              <a:t>Under </a:t>
            </a:r>
            <a:r>
              <a:rPr lang="en" sz="3552" b="1" u="sng">
                <a:solidFill>
                  <a:schemeClr val="lt1"/>
                </a:solidFill>
              </a:rPr>
              <a:t>Kuramo Capital Management</a:t>
            </a:r>
            <a:r>
              <a:rPr lang="en" sz="3552">
                <a:solidFill>
                  <a:schemeClr val="lt1"/>
                </a:solidFill>
              </a:rPr>
              <a:t> (</a:t>
            </a:r>
            <a:r>
              <a:rPr lang="en" sz="3552" b="1">
                <a:solidFill>
                  <a:schemeClr val="lt1"/>
                </a:solidFill>
              </a:rPr>
              <a:t>KCM</a:t>
            </a:r>
            <a:r>
              <a:rPr lang="en" sz="3552">
                <a:solidFill>
                  <a:schemeClr val="lt1"/>
                </a:solidFill>
              </a:rPr>
              <a:t>), communities remained deprived of their land and subjected to human rights abuses. </a:t>
            </a:r>
            <a:endParaRPr sz="3552">
              <a:solidFill>
                <a:schemeClr val="lt1"/>
              </a:solidFill>
            </a:endParaRPr>
          </a:p>
          <a:p>
            <a:pPr marL="0" lvl="0" indent="0" algn="l" rtl="0">
              <a:spcBef>
                <a:spcPts val="1200"/>
              </a:spcBef>
              <a:spcAft>
                <a:spcPts val="0"/>
              </a:spcAft>
              <a:buNone/>
            </a:pPr>
            <a:r>
              <a:rPr lang="en" sz="3552">
                <a:solidFill>
                  <a:schemeClr val="lt1"/>
                </a:solidFill>
              </a:rPr>
              <a:t>Numerous</a:t>
            </a:r>
            <a:r>
              <a:rPr lang="en" sz="3552">
                <a:solidFill>
                  <a:srgbClr val="000000"/>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 sz="3552" u="sng">
                <a:solidFill>
                  <a:srgbClr val="0000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reports</a:t>
            </a:r>
            <a:r>
              <a:rPr lang="en" sz="3552">
                <a:solidFill>
                  <a:srgbClr val="000000"/>
                </a:solidFill>
                <a:latin typeface="Times New Roman"/>
                <a:ea typeface="Times New Roman"/>
                <a:cs typeface="Times New Roman"/>
                <a:sym typeface="Times New Roman"/>
              </a:rPr>
              <a:t> </a:t>
            </a:r>
            <a:r>
              <a:rPr lang="en" sz="3552">
                <a:solidFill>
                  <a:schemeClr val="lt1"/>
                </a:solidFill>
              </a:rPr>
              <a:t>have</a:t>
            </a:r>
            <a:r>
              <a:rPr lang="en" sz="3552">
                <a:solidFill>
                  <a:schemeClr val="dk1"/>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 </a:t>
            </a:r>
            <a:r>
              <a:rPr lang="en" sz="3552" u="sng">
                <a:solidFill>
                  <a:srgbClr val="0000FF"/>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documented</a:t>
            </a:r>
            <a:r>
              <a:rPr lang="en" sz="3552">
                <a:solidFill>
                  <a:srgbClr val="000000"/>
                </a:solidFill>
                <a:latin typeface="Times New Roman"/>
                <a:ea typeface="Times New Roman"/>
                <a:cs typeface="Times New Roman"/>
                <a:sym typeface="Times New Roman"/>
              </a:rPr>
              <a:t> </a:t>
            </a:r>
            <a:r>
              <a:rPr lang="en" sz="3552">
                <a:solidFill>
                  <a:schemeClr val="lt1"/>
                </a:solidFill>
              </a:rPr>
              <a:t>the human and environmental abuses that were inflicted on local villagers, including: </a:t>
            </a:r>
            <a:r>
              <a:rPr lang="en" sz="3552" b="1">
                <a:solidFill>
                  <a:srgbClr val="000000"/>
                </a:solidFill>
              </a:rPr>
              <a:t>unpaid wages; exposure to dangerous pesticides; the routine dumping of untreated industrial waste contaminating a major supply of local drinking water; denial of compensation for injuries on the job; and illegal arrests, beatings, and killings of villagers</a:t>
            </a:r>
            <a:r>
              <a:rPr lang="en" sz="3552" b="1" baseline="30000">
                <a:solidFill>
                  <a:srgbClr val="0000FF"/>
                </a:solidFill>
                <a:latin typeface="Times New Roman"/>
                <a:ea typeface="Times New Roman"/>
                <a:cs typeface="Times New Roman"/>
                <a:sym typeface="Times New Roman"/>
              </a:rPr>
              <a:t>[i]</a:t>
            </a:r>
            <a:r>
              <a:rPr lang="en" sz="3552" b="1">
                <a:solidFill>
                  <a:srgbClr val="000000"/>
                </a:solidFill>
              </a:rPr>
              <a:t>.</a:t>
            </a:r>
            <a:r>
              <a:rPr lang="en" sz="3552" b="1">
                <a:solidFill>
                  <a:schemeClr val="dk2"/>
                </a:solidFill>
              </a:rPr>
              <a:t> </a:t>
            </a:r>
            <a:endParaRPr sz="3552" b="1">
              <a:solidFill>
                <a:schemeClr val="dk2"/>
              </a:solidFill>
            </a:endParaRPr>
          </a:p>
          <a:p>
            <a:pPr marL="0" lvl="0" indent="0" algn="l" rtl="0">
              <a:spcBef>
                <a:spcPts val="1200"/>
              </a:spcBef>
              <a:spcAft>
                <a:spcPts val="0"/>
              </a:spcAft>
              <a:buNone/>
            </a:pPr>
            <a:r>
              <a:rPr lang="en" sz="3552">
                <a:solidFill>
                  <a:schemeClr val="lt1"/>
                </a:solidFill>
              </a:rPr>
              <a:t>The dispossession from villager’s ancestral land has crippled livelihoods, as poverty and hunger has become widespread.</a:t>
            </a:r>
            <a:endParaRPr sz="3552">
              <a:solidFill>
                <a:schemeClr val="lt1"/>
              </a:solidFill>
              <a:latin typeface="Times New Roman"/>
              <a:ea typeface="Times New Roman"/>
              <a:cs typeface="Times New Roman"/>
              <a:sym typeface="Times New Roman"/>
            </a:endParaRPr>
          </a:p>
          <a:p>
            <a:pPr marL="0" lvl="0" indent="0" algn="l" rtl="0">
              <a:spcBef>
                <a:spcPts val="1200"/>
              </a:spcBef>
              <a:spcAft>
                <a:spcPts val="0"/>
              </a:spcAft>
              <a:buNone/>
            </a:pPr>
            <a:endParaRPr sz="1100">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1200"/>
              </a:spcBef>
              <a:spcAft>
                <a:spcPts val="0"/>
              </a:spcAft>
              <a:buNone/>
            </a:pPr>
            <a:r>
              <a:rPr lang="en" baseline="30000">
                <a:solidFill>
                  <a:srgbClr val="0000FF"/>
                </a:solidFill>
                <a:latin typeface="Times New Roman"/>
                <a:ea typeface="Times New Roman"/>
                <a:cs typeface="Times New Roman"/>
                <a:sym typeface="Times New Roman"/>
              </a:rPr>
              <a:t>[i]</a:t>
            </a:r>
            <a:r>
              <a:rPr lang="en">
                <a:solidFill>
                  <a:srgbClr val="000000"/>
                </a:solidFill>
                <a:latin typeface="Times New Roman"/>
                <a:ea typeface="Times New Roman"/>
                <a:cs typeface="Times New Roman"/>
                <a:sym typeface="Times New Roman"/>
              </a:rPr>
              <a:t> Reseau D’Information et D’Appui Aux ONG Nationales- RDC RIAO-RDC. Maître Dominique LUMPEMPE KANGAMINA, Avocat au Barreau de la Tshopo et Activiste des Droits Humains. Septembre, 2021. Available at:</a:t>
            </a:r>
            <a:r>
              <a:rPr lang="en">
                <a:solidFill>
                  <a:srgbClr val="000000"/>
                </a:solidFill>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 </a:t>
            </a:r>
            <a:r>
              <a:rPr lang="en">
                <a:solidFill>
                  <a:srgbClr val="0000FF"/>
                </a:solidFill>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https://www.oaklandinstitute.org/riao-drc-report-human-rights-situation-lokutu-and-bolombo</a:t>
            </a:r>
            <a:r>
              <a:rPr lang="en">
                <a:solidFill>
                  <a:srgbClr val="000000"/>
                </a:solidFill>
                <a:latin typeface="Times New Roman"/>
                <a:ea typeface="Times New Roman"/>
                <a:cs typeface="Times New Roman"/>
                <a:sym typeface="Times New Roman"/>
              </a:rPr>
              <a:t>.</a:t>
            </a:r>
            <a:endParaRPr>
              <a:solidFill>
                <a:srgbClr val="000000"/>
              </a:solidFill>
              <a:latin typeface="Times New Roman"/>
              <a:ea typeface="Times New Roman"/>
              <a:cs typeface="Times New Roman"/>
              <a:sym typeface="Times New Roman"/>
            </a:endParaRPr>
          </a:p>
          <a:p>
            <a:pPr marL="0" lvl="0" indent="0" algn="l" rtl="0">
              <a:spcBef>
                <a:spcPts val="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47"/>
        <p:cNvGrpSpPr/>
        <p:nvPr/>
      </p:nvGrpSpPr>
      <p:grpSpPr>
        <a:xfrm>
          <a:off x="0" y="0"/>
          <a:ext cx="0" cy="0"/>
          <a:chOff x="0" y="0"/>
          <a:chExt cx="0" cy="0"/>
        </a:xfrm>
      </p:grpSpPr>
      <p:sp>
        <p:nvSpPr>
          <p:cNvPr id="148" name="Google Shape;148;p30"/>
          <p:cNvSpPr txBox="1">
            <a:spLocks noGrp="1"/>
          </p:cNvSpPr>
          <p:nvPr>
            <p:ph type="title"/>
          </p:nvPr>
        </p:nvSpPr>
        <p:spPr>
          <a:xfrm>
            <a:off x="230250" y="195675"/>
            <a:ext cx="8683500" cy="636000"/>
          </a:xfrm>
          <a:prstGeom prst="rect">
            <a:avLst/>
          </a:prstGeom>
          <a:ln w="38100" cap="flat" cmpd="sng">
            <a:solidFill>
              <a:srgbClr val="CCCC08"/>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None/>
            </a:pPr>
            <a:r>
              <a:rPr lang="en" sz="2650">
                <a:solidFill>
                  <a:srgbClr val="274E13"/>
                </a:solidFill>
                <a:latin typeface="Times New Roman"/>
                <a:ea typeface="Times New Roman"/>
                <a:cs typeface="Times New Roman"/>
                <a:sym typeface="Times New Roman"/>
              </a:rPr>
              <a:t>Map of the Oil Palm Plantations: Democratic Republic of Congo</a:t>
            </a:r>
            <a:endParaRPr sz="2650">
              <a:solidFill>
                <a:srgbClr val="274E13"/>
              </a:solidFill>
              <a:latin typeface="Times New Roman"/>
              <a:ea typeface="Times New Roman"/>
              <a:cs typeface="Times New Roman"/>
              <a:sym typeface="Times New Roman"/>
            </a:endParaRPr>
          </a:p>
          <a:p>
            <a:pPr marL="0" lvl="0" indent="0" algn="l" rtl="0">
              <a:spcBef>
                <a:spcPts val="400"/>
              </a:spcBef>
              <a:spcAft>
                <a:spcPts val="0"/>
              </a:spcAft>
              <a:buNone/>
            </a:pPr>
            <a:endParaRPr/>
          </a:p>
        </p:txBody>
      </p:sp>
      <p:pic>
        <p:nvPicPr>
          <p:cNvPr id="149" name="Google Shape;149;p30"/>
          <p:cNvPicPr preferRelativeResize="0"/>
          <p:nvPr/>
        </p:nvPicPr>
        <p:blipFill>
          <a:blip r:embed="rId3">
            <a:alphaModFix/>
          </a:blip>
          <a:stretch>
            <a:fillRect/>
          </a:stretch>
        </p:blipFill>
        <p:spPr>
          <a:xfrm>
            <a:off x="340025" y="1077975"/>
            <a:ext cx="4231975" cy="3345075"/>
          </a:xfrm>
          <a:prstGeom prst="rect">
            <a:avLst/>
          </a:prstGeom>
          <a:noFill/>
          <a:ln>
            <a:noFill/>
          </a:ln>
        </p:spPr>
      </p:pic>
      <p:pic>
        <p:nvPicPr>
          <p:cNvPr id="150" name="Google Shape;150;p30"/>
          <p:cNvPicPr preferRelativeResize="0"/>
          <p:nvPr/>
        </p:nvPicPr>
        <p:blipFill>
          <a:blip r:embed="rId4">
            <a:alphaModFix/>
          </a:blip>
          <a:stretch>
            <a:fillRect/>
          </a:stretch>
        </p:blipFill>
        <p:spPr>
          <a:xfrm>
            <a:off x="5074200" y="1697174"/>
            <a:ext cx="3547900" cy="2361025"/>
          </a:xfrm>
          <a:prstGeom prst="rect">
            <a:avLst/>
          </a:prstGeom>
          <a:noFill/>
          <a:ln>
            <a:noFill/>
          </a:ln>
        </p:spPr>
      </p:pic>
      <p:sp>
        <p:nvSpPr>
          <p:cNvPr id="151" name="Google Shape;151;p30"/>
          <p:cNvSpPr txBox="1"/>
          <p:nvPr/>
        </p:nvSpPr>
        <p:spPr>
          <a:xfrm>
            <a:off x="5369750" y="4203500"/>
            <a:ext cx="2956800" cy="431100"/>
          </a:xfrm>
          <a:prstGeom prst="rect">
            <a:avLst/>
          </a:prstGeom>
          <a:noFill/>
          <a:ln w="28575" cap="flat" cmpd="sng">
            <a:solidFill>
              <a:srgbClr val="274E1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1000"/>
              </a:spcAft>
              <a:buNone/>
            </a:pPr>
            <a:r>
              <a:rPr lang="en" sz="1600" b="1">
                <a:latin typeface="Times New Roman"/>
                <a:ea typeface="Times New Roman"/>
                <a:cs typeface="Times New Roman"/>
                <a:sym typeface="Times New Roman"/>
              </a:rPr>
              <a:t>Oil Palm Plantation in the DRC</a:t>
            </a:r>
            <a:endParaRPr sz="16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311700" y="94075"/>
            <a:ext cx="8520600" cy="957300"/>
          </a:xfrm>
          <a:prstGeom prst="rect">
            <a:avLst/>
          </a:prstGeom>
          <a:solidFill>
            <a:srgbClr val="F8F804"/>
          </a:solidFill>
          <a:ln w="9525" cap="flat" cmpd="sng">
            <a:solidFill>
              <a:srgbClr val="1155CC"/>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None/>
            </a:pPr>
            <a:r>
              <a:rPr lang="en" sz="2200" b="1">
                <a:solidFill>
                  <a:srgbClr val="1C4587"/>
                </a:solidFill>
              </a:rPr>
              <a:t>Under Kuramo Capital Management - Documented Human Rights Abuses Cont.</a:t>
            </a:r>
            <a:endParaRPr sz="2200" b="1">
              <a:solidFill>
                <a:srgbClr val="1C4587"/>
              </a:solidFill>
            </a:endParaRPr>
          </a:p>
          <a:p>
            <a:pPr marL="0" lvl="0" indent="0" algn="ctr" rtl="0">
              <a:lnSpc>
                <a:spcPct val="115000"/>
              </a:lnSpc>
              <a:spcBef>
                <a:spcPts val="0"/>
              </a:spcBef>
              <a:spcAft>
                <a:spcPts val="0"/>
              </a:spcAft>
              <a:buNone/>
            </a:pPr>
            <a:r>
              <a:rPr lang="en" sz="1750">
                <a:solidFill>
                  <a:srgbClr val="1C4587"/>
                </a:solidFill>
              </a:rPr>
              <a:t>Investment of the University of Michigan Endowment in Palm Oil Plantations, DRC</a:t>
            </a:r>
            <a:r>
              <a:rPr lang="en" sz="1750">
                <a:solidFill>
                  <a:srgbClr val="0000FF"/>
                </a:solidFill>
              </a:rPr>
              <a:t> </a:t>
            </a:r>
            <a:endParaRPr sz="1750">
              <a:solidFill>
                <a:srgbClr val="0000FF"/>
              </a:solidFill>
            </a:endParaRPr>
          </a:p>
          <a:p>
            <a:pPr marL="0" lvl="0" indent="0" algn="l" rtl="0">
              <a:spcBef>
                <a:spcPts val="0"/>
              </a:spcBef>
              <a:spcAft>
                <a:spcPts val="0"/>
              </a:spcAft>
              <a:buNone/>
            </a:pPr>
            <a:endParaRPr/>
          </a:p>
        </p:txBody>
      </p:sp>
      <p:sp>
        <p:nvSpPr>
          <p:cNvPr id="157" name="Google Shape;157;p31"/>
          <p:cNvSpPr txBox="1">
            <a:spLocks noGrp="1"/>
          </p:cNvSpPr>
          <p:nvPr>
            <p:ph type="body" idx="1"/>
          </p:nvPr>
        </p:nvSpPr>
        <p:spPr>
          <a:xfrm>
            <a:off x="192775" y="1144125"/>
            <a:ext cx="8692500" cy="38505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5600">
                <a:solidFill>
                  <a:schemeClr val="lt1"/>
                </a:solidFill>
              </a:rPr>
              <a:t>Under </a:t>
            </a:r>
            <a:r>
              <a:rPr lang="en" sz="5600" b="1" u="sng">
                <a:solidFill>
                  <a:schemeClr val="lt1"/>
                </a:solidFill>
              </a:rPr>
              <a:t>Kuramo Capital Management</a:t>
            </a:r>
            <a:r>
              <a:rPr lang="en" sz="5600" b="1">
                <a:solidFill>
                  <a:schemeClr val="lt1"/>
                </a:solidFill>
              </a:rPr>
              <a:t> (KCM)</a:t>
            </a:r>
            <a:r>
              <a:rPr lang="en" sz="5600">
                <a:solidFill>
                  <a:schemeClr val="lt1"/>
                </a:solidFill>
              </a:rPr>
              <a:t>, communities are subjected to continued human rights abuses. </a:t>
            </a:r>
            <a:endParaRPr sz="5600">
              <a:solidFill>
                <a:schemeClr val="lt1"/>
              </a:solidFill>
            </a:endParaRPr>
          </a:p>
          <a:p>
            <a:pPr marL="0" lvl="0" indent="0" algn="just" rtl="0">
              <a:spcBef>
                <a:spcPts val="1200"/>
              </a:spcBef>
              <a:spcAft>
                <a:spcPts val="0"/>
              </a:spcAft>
              <a:buNone/>
            </a:pPr>
            <a:r>
              <a:rPr lang="en" sz="5600">
                <a:solidFill>
                  <a:schemeClr val="lt1"/>
                </a:solidFill>
              </a:rPr>
              <a:t>Plantation security guards have been responsible for arrests, beatings, and for killings of villagers, including</a:t>
            </a:r>
            <a:r>
              <a:rPr lang="en" sz="5600">
                <a:solidFill>
                  <a:srgbClr val="000000"/>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 sz="5600" u="sng">
                <a:solidFill>
                  <a:srgbClr val="0000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Blaise Mokwe</a:t>
            </a:r>
            <a:r>
              <a:rPr lang="en" sz="5600">
                <a:solidFill>
                  <a:srgbClr val="000000"/>
                </a:solidFill>
                <a:latin typeface="Times New Roman"/>
                <a:ea typeface="Times New Roman"/>
                <a:cs typeface="Times New Roman"/>
                <a:sym typeface="Times New Roman"/>
              </a:rPr>
              <a:t> </a:t>
            </a:r>
            <a:r>
              <a:rPr lang="en" sz="5600">
                <a:solidFill>
                  <a:schemeClr val="lt1"/>
                </a:solidFill>
              </a:rPr>
              <a:t>and</a:t>
            </a:r>
            <a:r>
              <a:rPr lang="en" sz="5600">
                <a:solidFill>
                  <a:srgbClr val="000000"/>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 </a:t>
            </a:r>
            <a:r>
              <a:rPr lang="en" sz="5600" u="sng">
                <a:solidFill>
                  <a:srgbClr val="0000FF"/>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 Efolafola Nisoni Manu</a:t>
            </a:r>
            <a:r>
              <a:rPr lang="en" sz="5600">
                <a:solidFill>
                  <a:srgbClr val="000000"/>
                </a:solidFill>
                <a:latin typeface="Times New Roman"/>
                <a:ea typeface="Times New Roman"/>
                <a:cs typeface="Times New Roman"/>
                <a:sym typeface="Times New Roman"/>
              </a:rPr>
              <a:t> who were </a:t>
            </a:r>
            <a:r>
              <a:rPr lang="en" sz="5600">
                <a:solidFill>
                  <a:schemeClr val="lt1"/>
                </a:solidFill>
              </a:rPr>
              <a:t>reportedly killed in </a:t>
            </a:r>
            <a:r>
              <a:rPr lang="en" sz="5600" b="1">
                <a:solidFill>
                  <a:schemeClr val="lt1"/>
                </a:solidFill>
              </a:rPr>
              <a:t>February 2021</a:t>
            </a:r>
            <a:r>
              <a:rPr lang="en" sz="5600">
                <a:solidFill>
                  <a:schemeClr val="lt1"/>
                </a:solidFill>
              </a:rPr>
              <a:t>.</a:t>
            </a:r>
            <a:r>
              <a:rPr lang="en" sz="5600">
                <a:solidFill>
                  <a:schemeClr val="dk1"/>
                </a:solidFill>
              </a:rPr>
              <a:t> </a:t>
            </a:r>
            <a:endParaRPr sz="5600">
              <a:solidFill>
                <a:schemeClr val="dk1"/>
              </a:solidFill>
            </a:endParaRPr>
          </a:p>
          <a:p>
            <a:pPr marL="0" lvl="0" indent="0" algn="just" rtl="0">
              <a:spcBef>
                <a:spcPts val="1200"/>
              </a:spcBef>
              <a:spcAft>
                <a:spcPts val="0"/>
              </a:spcAft>
              <a:buNone/>
            </a:pPr>
            <a:r>
              <a:rPr lang="en" sz="5600">
                <a:solidFill>
                  <a:schemeClr val="lt1"/>
                </a:solidFill>
              </a:rPr>
              <a:t>An independent investigation carried out in </a:t>
            </a:r>
            <a:r>
              <a:rPr lang="en" sz="5600" b="1">
                <a:solidFill>
                  <a:schemeClr val="lt1"/>
                </a:solidFill>
              </a:rPr>
              <a:t>September 2021</a:t>
            </a:r>
            <a:r>
              <a:rPr lang="en" sz="5600">
                <a:solidFill>
                  <a:schemeClr val="lt1"/>
                </a:solidFill>
              </a:rPr>
              <a:t> revealed how the violence perpetrated against community members continues unabated. On </a:t>
            </a:r>
            <a:r>
              <a:rPr lang="en" sz="5600" b="1">
                <a:solidFill>
                  <a:schemeClr val="lt1"/>
                </a:solidFill>
              </a:rPr>
              <a:t>September 14, 2021</a:t>
            </a:r>
            <a:r>
              <a:rPr lang="en" sz="5600">
                <a:solidFill>
                  <a:schemeClr val="lt1"/>
                </a:solidFill>
              </a:rPr>
              <a:t> DRC soldiers and industrial guards from </a:t>
            </a:r>
            <a:r>
              <a:rPr lang="en" sz="5600" b="1">
                <a:solidFill>
                  <a:schemeClr val="lt1"/>
                </a:solidFill>
              </a:rPr>
              <a:t>PHC</a:t>
            </a:r>
            <a:r>
              <a:rPr lang="en" sz="5600">
                <a:solidFill>
                  <a:schemeClr val="lt1"/>
                </a:solidFill>
              </a:rPr>
              <a:t> reportedly destroyed dozens of homes, </a:t>
            </a:r>
            <a:r>
              <a:rPr lang="en" sz="5600" b="1">
                <a:solidFill>
                  <a:schemeClr val="lt1"/>
                </a:solidFill>
              </a:rPr>
              <a:t>“committed systematic looting in several villages, including torture and kidnapping of civilians from communities surrounding the plantations.”</a:t>
            </a:r>
            <a:r>
              <a:rPr lang="en" sz="5600" baseline="30000">
                <a:solidFill>
                  <a:srgbClr val="0000FF"/>
                </a:solidFill>
                <a:latin typeface="Times New Roman"/>
                <a:ea typeface="Times New Roman"/>
                <a:cs typeface="Times New Roman"/>
                <a:sym typeface="Times New Roman"/>
              </a:rPr>
              <a:t>[i]</a:t>
            </a:r>
            <a:endParaRPr sz="5600" baseline="30000">
              <a:solidFill>
                <a:srgbClr val="0000FF"/>
              </a:solidFill>
              <a:latin typeface="Times New Roman"/>
              <a:ea typeface="Times New Roman"/>
              <a:cs typeface="Times New Roman"/>
              <a:sym typeface="Times New Roman"/>
            </a:endParaRPr>
          </a:p>
          <a:p>
            <a:pPr marL="0" lvl="0" indent="0" algn="l" rtl="0">
              <a:spcBef>
                <a:spcPts val="1200"/>
              </a:spcBef>
              <a:spcAft>
                <a:spcPts val="0"/>
              </a:spcAft>
              <a:buNone/>
            </a:pPr>
            <a:r>
              <a:rPr lang="en" sz="5600" b="1">
                <a:solidFill>
                  <a:schemeClr val="lt1"/>
                </a:solidFill>
              </a:rPr>
              <a:t>PHC</a:t>
            </a:r>
            <a:r>
              <a:rPr lang="en" sz="5600">
                <a:solidFill>
                  <a:schemeClr val="lt1"/>
                </a:solidFill>
              </a:rPr>
              <a:t> security forces have specifically targeted local activists who have opposed the company’s abuses.</a:t>
            </a:r>
            <a:r>
              <a:rPr lang="en" sz="5600" baseline="30000">
                <a:solidFill>
                  <a:schemeClr val="lt1"/>
                </a:solidFill>
                <a:latin typeface="Times New Roman"/>
                <a:ea typeface="Times New Roman"/>
                <a:cs typeface="Times New Roman"/>
                <a:sym typeface="Times New Roman"/>
              </a:rPr>
              <a:t>[i]</a:t>
            </a:r>
            <a:r>
              <a:rPr lang="en" sz="5600">
                <a:solidFill>
                  <a:schemeClr val="lt1"/>
                </a:solidFill>
              </a:rPr>
              <a:t> </a:t>
            </a:r>
            <a:r>
              <a:rPr lang="en" sz="5600" b="1">
                <a:solidFill>
                  <a:schemeClr val="lt1"/>
                </a:solidFill>
              </a:rPr>
              <a:t>On September 15, 2021</a:t>
            </a:r>
            <a:r>
              <a:rPr lang="en" sz="5600">
                <a:solidFill>
                  <a:schemeClr val="lt1"/>
                </a:solidFill>
              </a:rPr>
              <a:t>,</a:t>
            </a:r>
            <a:r>
              <a:rPr lang="en" sz="5600">
                <a:solidFill>
                  <a:schemeClr val="lt1"/>
                </a:solidFill>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 </a:t>
            </a:r>
            <a:r>
              <a:rPr lang="en" sz="5600" u="sng">
                <a:solidFill>
                  <a:srgbClr val="0000FF"/>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Franck Balimbasa</a:t>
            </a:r>
            <a:r>
              <a:rPr lang="en" sz="5600">
                <a:solidFill>
                  <a:srgbClr val="000000"/>
                </a:solidFill>
                <a:latin typeface="Times New Roman"/>
                <a:ea typeface="Times New Roman"/>
                <a:cs typeface="Times New Roman"/>
                <a:sym typeface="Times New Roman"/>
              </a:rPr>
              <a:t>,</a:t>
            </a:r>
            <a:r>
              <a:rPr lang="en" sz="5600">
                <a:solidFill>
                  <a:schemeClr val="dk1"/>
                </a:solidFill>
              </a:rPr>
              <a:t> </a:t>
            </a:r>
            <a:r>
              <a:rPr lang="en" sz="5600">
                <a:solidFill>
                  <a:schemeClr val="lt1"/>
                </a:solidFill>
              </a:rPr>
              <a:t>a human rights defender working with the local organization RIAO-RDC, was arrested and kept in jail for weeks without charge.</a:t>
            </a:r>
            <a:endParaRPr sz="5600">
              <a:solidFill>
                <a:schemeClr val="lt1"/>
              </a:solidFill>
            </a:endParaRPr>
          </a:p>
          <a:p>
            <a:pPr marL="0" lvl="0" indent="0" algn="l" rtl="0">
              <a:spcBef>
                <a:spcPts val="0"/>
              </a:spcBef>
              <a:spcAft>
                <a:spcPts val="0"/>
              </a:spcAft>
              <a:buNone/>
            </a:pPr>
            <a:endParaRPr sz="5600">
              <a:solidFill>
                <a:schemeClr val="lt1"/>
              </a:solidFill>
            </a:endParaRPr>
          </a:p>
          <a:p>
            <a:pPr marL="0" lvl="0" indent="0" algn="l" rtl="0">
              <a:spcBef>
                <a:spcPts val="0"/>
              </a:spcBef>
              <a:spcAft>
                <a:spcPts val="0"/>
              </a:spcAft>
              <a:buNone/>
            </a:pPr>
            <a:r>
              <a:rPr lang="en" sz="5600">
                <a:solidFill>
                  <a:schemeClr val="lt1"/>
                </a:solidFill>
              </a:rPr>
              <a:t>Another community member named </a:t>
            </a:r>
            <a:r>
              <a:rPr lang="en" sz="5600" u="sng">
                <a:solidFill>
                  <a:srgbClr val="0000FF"/>
                </a:solidFill>
              </a:rPr>
              <a:t>Jean Bofanda Banga</a:t>
            </a:r>
            <a:r>
              <a:rPr lang="en" sz="5600">
                <a:solidFill>
                  <a:schemeClr val="dk1"/>
                </a:solidFill>
              </a:rPr>
              <a:t> </a:t>
            </a:r>
            <a:r>
              <a:rPr lang="en" sz="5600">
                <a:solidFill>
                  <a:schemeClr val="lt1"/>
                </a:solidFill>
              </a:rPr>
              <a:t>was also arrested and reportedly severely beaten while in captivity.</a:t>
            </a:r>
            <a:r>
              <a:rPr lang="en" sz="5600" baseline="30000">
                <a:solidFill>
                  <a:srgbClr val="0000FF"/>
                </a:solidFill>
                <a:latin typeface="Times New Roman"/>
                <a:ea typeface="Times New Roman"/>
                <a:cs typeface="Times New Roman"/>
                <a:sym typeface="Times New Roman"/>
              </a:rPr>
              <a:t>[i]</a:t>
            </a:r>
            <a:endParaRPr sz="5600">
              <a:solidFill>
                <a:schemeClr val="dk1"/>
              </a:solidFill>
            </a:endParaRPr>
          </a:p>
          <a:p>
            <a:pPr marL="0" lvl="0" indent="0" algn="l" rtl="0">
              <a:spcBef>
                <a:spcPts val="0"/>
              </a:spcBef>
              <a:spcAft>
                <a:spcPts val="0"/>
              </a:spcAft>
              <a:buNone/>
            </a:pPr>
            <a:endParaRPr sz="3650">
              <a:solidFill>
                <a:srgbClr val="000000"/>
              </a:solidFill>
            </a:endParaRPr>
          </a:p>
          <a:p>
            <a:pPr marL="0" lvl="0" indent="0" algn="l" rtl="0">
              <a:spcBef>
                <a:spcPts val="200"/>
              </a:spcBef>
              <a:spcAft>
                <a:spcPts val="0"/>
              </a:spcAft>
              <a:buNone/>
            </a:pPr>
            <a:r>
              <a:rPr lang="en" sz="3650" baseline="30000">
                <a:solidFill>
                  <a:srgbClr val="0000FF"/>
                </a:solidFill>
                <a:latin typeface="Times New Roman"/>
                <a:ea typeface="Times New Roman"/>
                <a:cs typeface="Times New Roman"/>
                <a:sym typeface="Times New Roman"/>
              </a:rPr>
              <a:t>[i]</a:t>
            </a:r>
            <a:r>
              <a:rPr lang="en" sz="3650">
                <a:solidFill>
                  <a:srgbClr val="000000"/>
                </a:solidFill>
                <a:latin typeface="Times New Roman"/>
                <a:ea typeface="Times New Roman"/>
                <a:cs typeface="Times New Roman"/>
                <a:sym typeface="Times New Roman"/>
              </a:rPr>
              <a:t> Reseau D’Information et D’Appui Aux ONG Nationales- RDC RIAO-RDC. Maître Dominique LUMPEMPE KANGAMINA, Avocat au Barreau de la Tshopo et Activiste des Droits Humains. Septembre, 2021. Available at:</a:t>
            </a:r>
            <a:r>
              <a:rPr lang="en" sz="3650">
                <a:solidFill>
                  <a:srgbClr val="000000"/>
                </a:solidFill>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 </a:t>
            </a:r>
            <a:r>
              <a:rPr lang="en" sz="3650">
                <a:solidFill>
                  <a:srgbClr val="0000FF"/>
                </a:solidFill>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https://www.oaklandinstitute.org/riao-drc-report-human-rights-situation-lokutu-and-bolombo</a:t>
            </a:r>
            <a:r>
              <a:rPr lang="en" sz="3650">
                <a:solidFill>
                  <a:srgbClr val="000000"/>
                </a:solidFill>
                <a:latin typeface="Times New Roman"/>
                <a:ea typeface="Times New Roman"/>
                <a:cs typeface="Times New Roman"/>
                <a:sym typeface="Times New Roman"/>
              </a:rPr>
              <a:t>.</a:t>
            </a:r>
            <a:endParaRPr sz="3650">
              <a:solidFill>
                <a:srgbClr val="000000"/>
              </a:solidFill>
              <a:latin typeface="Times New Roman"/>
              <a:ea typeface="Times New Roman"/>
              <a:cs typeface="Times New Roman"/>
              <a:sym typeface="Times New Roman"/>
            </a:endParaRPr>
          </a:p>
          <a:p>
            <a:pPr marL="0" lvl="0" indent="0" algn="l" rtl="0">
              <a:spcBef>
                <a:spcPts val="200"/>
              </a:spcBef>
              <a:spcAft>
                <a:spcPts val="0"/>
              </a:spcAft>
              <a:buNone/>
            </a:pPr>
            <a:r>
              <a:rPr lang="en" sz="3650" baseline="30000">
                <a:solidFill>
                  <a:srgbClr val="0000FF"/>
                </a:solidFill>
                <a:latin typeface="Times New Roman"/>
                <a:ea typeface="Times New Roman"/>
                <a:cs typeface="Times New Roman"/>
                <a:sym typeface="Times New Roman"/>
              </a:rPr>
              <a:t>[i]</a:t>
            </a:r>
            <a:r>
              <a:rPr lang="en" sz="3650">
                <a:solidFill>
                  <a:srgbClr val="000000"/>
                </a:solidFill>
                <a:latin typeface="Times New Roman"/>
                <a:ea typeface="Times New Roman"/>
                <a:cs typeface="Times New Roman"/>
                <a:sym typeface="Times New Roman"/>
              </a:rPr>
              <a:t> </a:t>
            </a:r>
            <a:r>
              <a:rPr lang="en" sz="3650" i="1">
                <a:solidFill>
                  <a:srgbClr val="000000"/>
                </a:solidFill>
                <a:latin typeface="Times New Roman"/>
                <a:ea typeface="Times New Roman"/>
                <a:cs typeface="Times New Roman"/>
                <a:sym typeface="Times New Roman"/>
              </a:rPr>
              <a:t>Ibid.</a:t>
            </a:r>
            <a:endParaRPr sz="3650">
              <a:solidFill>
                <a:srgbClr val="000000"/>
              </a:solidFill>
              <a:latin typeface="Times New Roman"/>
              <a:ea typeface="Times New Roman"/>
              <a:cs typeface="Times New Roman"/>
              <a:sym typeface="Times New Roman"/>
            </a:endParaRPr>
          </a:p>
          <a:p>
            <a:pPr marL="0" lvl="0" indent="0" algn="l" rtl="0">
              <a:spcBef>
                <a:spcPts val="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161"/>
        <p:cNvGrpSpPr/>
        <p:nvPr/>
      </p:nvGrpSpPr>
      <p:grpSpPr>
        <a:xfrm>
          <a:off x="0" y="0"/>
          <a:ext cx="0" cy="0"/>
          <a:chOff x="0" y="0"/>
          <a:chExt cx="0" cy="0"/>
        </a:xfrm>
      </p:grpSpPr>
      <p:sp>
        <p:nvSpPr>
          <p:cNvPr id="162" name="Google Shape;162;p32"/>
          <p:cNvSpPr txBox="1">
            <a:spLocks noGrp="1"/>
          </p:cNvSpPr>
          <p:nvPr>
            <p:ph type="title"/>
          </p:nvPr>
        </p:nvSpPr>
        <p:spPr>
          <a:xfrm>
            <a:off x="935025" y="230750"/>
            <a:ext cx="74475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solidFill>
                  <a:srgbClr val="000000"/>
                </a:solidFill>
              </a:rPr>
              <a:t>Documented Human Rights Abuses by KCM</a:t>
            </a:r>
            <a:endParaRPr b="1">
              <a:solidFill>
                <a:srgbClr val="000000"/>
              </a:solidFill>
            </a:endParaRPr>
          </a:p>
        </p:txBody>
      </p:sp>
      <p:sp>
        <p:nvSpPr>
          <p:cNvPr id="163" name="Google Shape;163;p32"/>
          <p:cNvSpPr txBox="1">
            <a:spLocks noGrp="1"/>
          </p:cNvSpPr>
          <p:nvPr>
            <p:ph type="body" idx="1"/>
          </p:nvPr>
        </p:nvSpPr>
        <p:spPr>
          <a:xfrm>
            <a:off x="160700" y="3126725"/>
            <a:ext cx="3010500" cy="3213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rgbClr val="000000"/>
                </a:solidFill>
                <a:latin typeface="Times New Roman"/>
                <a:ea typeface="Times New Roman"/>
                <a:cs typeface="Times New Roman"/>
                <a:sym typeface="Times New Roman"/>
              </a:rPr>
              <a:t>Community members of Mwingi near the disputed land of the Lokutu concession © Oskar Epelde.</a:t>
            </a:r>
            <a:endParaRPr>
              <a:solidFill>
                <a:srgbClr val="000000"/>
              </a:solidFill>
              <a:latin typeface="Times New Roman"/>
              <a:ea typeface="Times New Roman"/>
              <a:cs typeface="Times New Roman"/>
              <a:sym typeface="Times New Roman"/>
            </a:endParaRPr>
          </a:p>
          <a:p>
            <a:pPr marL="0" lvl="0" indent="0" algn="l" rtl="0">
              <a:spcBef>
                <a:spcPts val="1000"/>
              </a:spcBef>
              <a:spcAft>
                <a:spcPts val="1200"/>
              </a:spcAft>
              <a:buNone/>
            </a:pPr>
            <a:endParaRPr/>
          </a:p>
        </p:txBody>
      </p:sp>
      <p:sp>
        <p:nvSpPr>
          <p:cNvPr id="164" name="Google Shape;164;p32"/>
          <p:cNvSpPr txBox="1">
            <a:spLocks noGrp="1"/>
          </p:cNvSpPr>
          <p:nvPr>
            <p:ph type="body" idx="2"/>
          </p:nvPr>
        </p:nvSpPr>
        <p:spPr>
          <a:xfrm>
            <a:off x="3021625" y="3410300"/>
            <a:ext cx="2852700" cy="41175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
                <a:solidFill>
                  <a:srgbClr val="000000"/>
                </a:solidFill>
                <a:latin typeface="Times New Roman"/>
                <a:ea typeface="Times New Roman"/>
                <a:cs typeface="Times New Roman"/>
                <a:sym typeface="Times New Roman"/>
              </a:rPr>
              <a:t>February 2021, the body of </a:t>
            </a:r>
            <a:r>
              <a:rPr lang="en" b="1">
                <a:solidFill>
                  <a:srgbClr val="000000"/>
                </a:solidFill>
                <a:latin typeface="Times New Roman"/>
                <a:ea typeface="Times New Roman"/>
                <a:cs typeface="Times New Roman"/>
                <a:sym typeface="Times New Roman"/>
              </a:rPr>
              <a:t>Blaise Mokwe</a:t>
            </a:r>
            <a:r>
              <a:rPr lang="en">
                <a:solidFill>
                  <a:srgbClr val="000000"/>
                </a:solidFill>
                <a:latin typeface="Times New Roman"/>
                <a:ea typeface="Times New Roman"/>
                <a:cs typeface="Times New Roman"/>
                <a:sym typeface="Times New Roman"/>
              </a:rPr>
              <a:t>, a community member who died at the hands of plantation security guard was placed outside the PHC office in protest following his funeral.</a:t>
            </a:r>
            <a:endParaRPr sz="1100">
              <a:solidFill>
                <a:srgbClr val="000000"/>
              </a:solidFill>
              <a:latin typeface="Times New Roman"/>
              <a:ea typeface="Times New Roman"/>
              <a:cs typeface="Times New Roman"/>
              <a:sym typeface="Times New Roman"/>
            </a:endParaRPr>
          </a:p>
          <a:p>
            <a:pPr marL="0" lvl="0" indent="0" algn="l" rtl="0">
              <a:spcBef>
                <a:spcPts val="1000"/>
              </a:spcBef>
              <a:spcAft>
                <a:spcPts val="1200"/>
              </a:spcAft>
              <a:buNone/>
            </a:pPr>
            <a:endParaRPr/>
          </a:p>
        </p:txBody>
      </p:sp>
      <p:pic>
        <p:nvPicPr>
          <p:cNvPr id="165" name="Google Shape;165;p32"/>
          <p:cNvPicPr preferRelativeResize="0"/>
          <p:nvPr/>
        </p:nvPicPr>
        <p:blipFill>
          <a:blip r:embed="rId3">
            <a:alphaModFix/>
          </a:blip>
          <a:stretch>
            <a:fillRect/>
          </a:stretch>
        </p:blipFill>
        <p:spPr>
          <a:xfrm>
            <a:off x="309825" y="1174162"/>
            <a:ext cx="2563500" cy="1952563"/>
          </a:xfrm>
          <a:prstGeom prst="rect">
            <a:avLst/>
          </a:prstGeom>
          <a:noFill/>
          <a:ln>
            <a:noFill/>
          </a:ln>
        </p:spPr>
      </p:pic>
      <p:pic>
        <p:nvPicPr>
          <p:cNvPr id="166" name="Google Shape;166;p32"/>
          <p:cNvPicPr preferRelativeResize="0"/>
          <p:nvPr/>
        </p:nvPicPr>
        <p:blipFill>
          <a:blip r:embed="rId4">
            <a:alphaModFix/>
          </a:blip>
          <a:stretch>
            <a:fillRect/>
          </a:stretch>
        </p:blipFill>
        <p:spPr>
          <a:xfrm>
            <a:off x="3418250" y="1174150"/>
            <a:ext cx="2180100" cy="2236150"/>
          </a:xfrm>
          <a:prstGeom prst="rect">
            <a:avLst/>
          </a:prstGeom>
          <a:noFill/>
          <a:ln>
            <a:noFill/>
          </a:ln>
        </p:spPr>
      </p:pic>
      <p:sp>
        <p:nvSpPr>
          <p:cNvPr id="167" name="Google Shape;167;p32"/>
          <p:cNvSpPr txBox="1"/>
          <p:nvPr/>
        </p:nvSpPr>
        <p:spPr>
          <a:xfrm>
            <a:off x="6451325" y="1694025"/>
            <a:ext cx="75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68" name="Google Shape;168;p32"/>
          <p:cNvPicPr preferRelativeResize="0"/>
          <p:nvPr/>
        </p:nvPicPr>
        <p:blipFill>
          <a:blip r:embed="rId5">
            <a:alphaModFix/>
          </a:blip>
          <a:stretch>
            <a:fillRect/>
          </a:stretch>
        </p:blipFill>
        <p:spPr>
          <a:xfrm>
            <a:off x="6068892" y="1174138"/>
            <a:ext cx="2758721" cy="2065825"/>
          </a:xfrm>
          <a:prstGeom prst="rect">
            <a:avLst/>
          </a:prstGeom>
          <a:noFill/>
          <a:ln>
            <a:noFill/>
          </a:ln>
        </p:spPr>
      </p:pic>
      <p:sp>
        <p:nvSpPr>
          <p:cNvPr id="169" name="Google Shape;169;p32"/>
          <p:cNvSpPr txBox="1"/>
          <p:nvPr/>
        </p:nvSpPr>
        <p:spPr>
          <a:xfrm>
            <a:off x="6166513" y="3239975"/>
            <a:ext cx="2563500" cy="8313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a:latin typeface="Times New Roman"/>
                <a:ea typeface="Times New Roman"/>
                <a:cs typeface="Times New Roman"/>
                <a:sym typeface="Times New Roman"/>
              </a:rPr>
              <a:t>February 2021, protest march after the death </a:t>
            </a:r>
            <a:endParaRPr>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en">
                <a:latin typeface="Times New Roman"/>
                <a:ea typeface="Times New Roman"/>
                <a:cs typeface="Times New Roman"/>
                <a:sym typeface="Times New Roman"/>
              </a:rPr>
              <a:t>of </a:t>
            </a:r>
            <a:r>
              <a:rPr lang="en" b="1">
                <a:latin typeface="Times New Roman"/>
                <a:ea typeface="Times New Roman"/>
                <a:cs typeface="Times New Roman"/>
                <a:sym typeface="Times New Roman"/>
              </a:rPr>
              <a:t>Blaise Mokwe</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726300" y="156375"/>
            <a:ext cx="78897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solidFill>
                  <a:srgbClr val="000000"/>
                </a:solidFill>
              </a:rPr>
              <a:t>Documented Human Rights Abuses by KCM </a:t>
            </a:r>
            <a:r>
              <a:rPr lang="en" sz="1550" b="1">
                <a:solidFill>
                  <a:srgbClr val="000000"/>
                </a:solidFill>
              </a:rPr>
              <a:t>continued</a:t>
            </a:r>
            <a:endParaRPr sz="1550" b="1">
              <a:solidFill>
                <a:srgbClr val="000000"/>
              </a:solidFill>
            </a:endParaRPr>
          </a:p>
        </p:txBody>
      </p:sp>
      <p:sp>
        <p:nvSpPr>
          <p:cNvPr id="175" name="Google Shape;175;p33"/>
          <p:cNvSpPr txBox="1">
            <a:spLocks noGrp="1"/>
          </p:cNvSpPr>
          <p:nvPr>
            <p:ph type="body" idx="1"/>
          </p:nvPr>
        </p:nvSpPr>
        <p:spPr>
          <a:xfrm>
            <a:off x="380800" y="982950"/>
            <a:ext cx="4111800" cy="1648800"/>
          </a:xfrm>
          <a:prstGeom prst="rect">
            <a:avLst/>
          </a:prstGeom>
        </p:spPr>
        <p:txBody>
          <a:bodyPr spcFirstLastPara="1" wrap="square" lIns="91425" tIns="91425" rIns="91425" bIns="91425" anchor="t" anchorCtr="0">
            <a:normAutofit fontScale="70000" lnSpcReduction="20000"/>
          </a:bodyPr>
          <a:lstStyle/>
          <a:p>
            <a:pPr marL="0" lvl="0" indent="0" algn="ctr" rtl="0">
              <a:spcBef>
                <a:spcPts val="0"/>
              </a:spcBef>
              <a:spcAft>
                <a:spcPts val="0"/>
              </a:spcAft>
              <a:buNone/>
            </a:pPr>
            <a:r>
              <a:rPr lang="en" sz="2400" b="1">
                <a:solidFill>
                  <a:schemeClr val="lt1"/>
                </a:solidFill>
                <a:latin typeface="Times New Roman"/>
                <a:ea typeface="Times New Roman"/>
                <a:cs typeface="Times New Roman"/>
                <a:sym typeface="Times New Roman"/>
              </a:rPr>
              <a:t>Women workers collecting palm fruit waste without protective equipment in the PHC Boteka oil palm mill </a:t>
            </a:r>
            <a:r>
              <a:rPr lang="en" sz="1600" b="1">
                <a:solidFill>
                  <a:schemeClr val="lt1"/>
                </a:solidFill>
                <a:latin typeface="Times New Roman"/>
                <a:ea typeface="Times New Roman"/>
                <a:cs typeface="Times New Roman"/>
                <a:sym typeface="Times New Roman"/>
              </a:rPr>
              <a:t>© 2018 Luciana Téllez/Human Rights Watch.</a:t>
            </a:r>
            <a:endParaRPr sz="1600" b="1">
              <a:solidFill>
                <a:schemeClr val="lt1"/>
              </a:solidFill>
              <a:latin typeface="Times New Roman"/>
              <a:ea typeface="Times New Roman"/>
              <a:cs typeface="Times New Roman"/>
              <a:sym typeface="Times New Roman"/>
            </a:endParaRPr>
          </a:p>
          <a:p>
            <a:pPr marL="0" lvl="0" indent="0" algn="ctr" rtl="0">
              <a:spcBef>
                <a:spcPts val="1000"/>
              </a:spcBef>
              <a:spcAft>
                <a:spcPts val="0"/>
              </a:spcAft>
              <a:buNone/>
            </a:pPr>
            <a:endParaRPr>
              <a:solidFill>
                <a:srgbClr val="000000"/>
              </a:solidFill>
              <a:latin typeface="Times New Roman"/>
              <a:ea typeface="Times New Roman"/>
              <a:cs typeface="Times New Roman"/>
              <a:sym typeface="Times New Roman"/>
            </a:endParaRPr>
          </a:p>
          <a:p>
            <a:pPr marL="0" lvl="0" indent="0" algn="l" rtl="0">
              <a:spcBef>
                <a:spcPts val="1000"/>
              </a:spcBef>
              <a:spcAft>
                <a:spcPts val="1200"/>
              </a:spcAft>
              <a:buNone/>
            </a:pPr>
            <a:endParaRPr/>
          </a:p>
        </p:txBody>
      </p:sp>
      <p:sp>
        <p:nvSpPr>
          <p:cNvPr id="176" name="Google Shape;176;p33"/>
          <p:cNvSpPr txBox="1"/>
          <p:nvPr/>
        </p:nvSpPr>
        <p:spPr>
          <a:xfrm>
            <a:off x="6451325" y="1694025"/>
            <a:ext cx="75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77" name="Google Shape;177;p33"/>
          <p:cNvPicPr preferRelativeResize="0"/>
          <p:nvPr/>
        </p:nvPicPr>
        <p:blipFill>
          <a:blip r:embed="rId3">
            <a:alphaModFix/>
          </a:blip>
          <a:stretch>
            <a:fillRect/>
          </a:stretch>
        </p:blipFill>
        <p:spPr>
          <a:xfrm>
            <a:off x="4964575" y="823875"/>
            <a:ext cx="3222425" cy="4108075"/>
          </a:xfrm>
          <a:prstGeom prst="rect">
            <a:avLst/>
          </a:prstGeom>
          <a:noFill/>
          <a:ln>
            <a:noFill/>
          </a:ln>
        </p:spPr>
      </p:pic>
      <p:sp>
        <p:nvSpPr>
          <p:cNvPr id="178" name="Google Shape;178;p33"/>
          <p:cNvSpPr txBox="1"/>
          <p:nvPr/>
        </p:nvSpPr>
        <p:spPr>
          <a:xfrm>
            <a:off x="52600" y="2260350"/>
            <a:ext cx="4440000" cy="294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t>References:</a:t>
            </a:r>
            <a:endParaRPr sz="800" b="1"/>
          </a:p>
          <a:p>
            <a:pPr marL="0" lvl="0" indent="0" algn="l" rtl="0">
              <a:lnSpc>
                <a:spcPct val="100000"/>
              </a:lnSpc>
              <a:spcBef>
                <a:spcPts val="0"/>
              </a:spcBef>
              <a:spcAft>
                <a:spcPts val="0"/>
              </a:spcAft>
              <a:buNone/>
            </a:pPr>
            <a:r>
              <a:rPr lang="en" sz="800" baseline="30000">
                <a:latin typeface="Times New Roman"/>
                <a:ea typeface="Times New Roman"/>
                <a:cs typeface="Times New Roman"/>
                <a:sym typeface="Times New Roman"/>
              </a:rPr>
              <a:t>[1]</a:t>
            </a:r>
            <a:r>
              <a:rPr lang="en" sz="800">
                <a:latin typeface="Times New Roman"/>
                <a:ea typeface="Times New Roman"/>
                <a:cs typeface="Times New Roman"/>
                <a:sym typeface="Times New Roman"/>
              </a:rPr>
              <a:t> Reseau D’Information et D’Appui Aux ONG Nationales- RDC RIAO-RDC. Maître Dominique LUMPEMPE KANGAMINA, Avocat au Barreau de la Tshopo et Activiste des Droits Humains. Septembre, 2021. Available at:</a:t>
            </a:r>
            <a:r>
              <a:rPr lang="en" sz="800">
                <a:uFill>
                  <a:noFill/>
                </a:uFill>
                <a:latin typeface="Times New Roman"/>
                <a:ea typeface="Times New Roman"/>
                <a:cs typeface="Times New Roman"/>
                <a:sym typeface="Times New Roman"/>
                <a:hlinkClick r:id="rId4"/>
              </a:rPr>
              <a:t> </a:t>
            </a:r>
            <a:r>
              <a:rPr lang="en" sz="800">
                <a:solidFill>
                  <a:srgbClr val="0000FF"/>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https://www.oaklandinstitute.org/riao-drc-report-human-rights-situation-lokutu-and-bolombo</a:t>
            </a:r>
            <a:r>
              <a:rPr lang="en" sz="800">
                <a:latin typeface="Times New Roman"/>
                <a:ea typeface="Times New Roman"/>
                <a:cs typeface="Times New Roman"/>
                <a:sym typeface="Times New Roman"/>
              </a:rPr>
              <a:t>.</a:t>
            </a:r>
            <a:endParaRPr sz="800">
              <a:latin typeface="Times New Roman"/>
              <a:ea typeface="Times New Roman"/>
              <a:cs typeface="Times New Roman"/>
              <a:sym typeface="Times New Roman"/>
            </a:endParaRPr>
          </a:p>
          <a:p>
            <a:pPr marL="0" lvl="0" indent="0" algn="l" rtl="0">
              <a:lnSpc>
                <a:spcPct val="100000"/>
              </a:lnSpc>
              <a:spcBef>
                <a:spcPts val="100"/>
              </a:spcBef>
              <a:spcAft>
                <a:spcPts val="0"/>
              </a:spcAft>
              <a:buNone/>
            </a:pPr>
            <a:r>
              <a:rPr lang="en" sz="800" baseline="30000">
                <a:latin typeface="Times New Roman"/>
                <a:ea typeface="Times New Roman"/>
                <a:cs typeface="Times New Roman"/>
                <a:sym typeface="Times New Roman"/>
              </a:rPr>
              <a:t>[2]</a:t>
            </a:r>
            <a:r>
              <a:rPr lang="en" sz="800">
                <a:latin typeface="Times New Roman"/>
                <a:ea typeface="Times New Roman"/>
                <a:cs typeface="Times New Roman"/>
                <a:sym typeface="Times New Roman"/>
              </a:rPr>
              <a:t> </a:t>
            </a:r>
            <a:r>
              <a:rPr lang="en" sz="800" i="1">
                <a:latin typeface="Times New Roman"/>
                <a:ea typeface="Times New Roman"/>
                <a:cs typeface="Times New Roman"/>
                <a:sym typeface="Times New Roman"/>
              </a:rPr>
              <a:t>Ibid.</a:t>
            </a:r>
            <a:endParaRPr sz="800" i="1">
              <a:latin typeface="Times New Roman"/>
              <a:ea typeface="Times New Roman"/>
              <a:cs typeface="Times New Roman"/>
              <a:sym typeface="Times New Roman"/>
            </a:endParaRPr>
          </a:p>
          <a:p>
            <a:pPr marL="0" lvl="0" indent="0" algn="l" rtl="0">
              <a:lnSpc>
                <a:spcPct val="100000"/>
              </a:lnSpc>
              <a:spcBef>
                <a:spcPts val="100"/>
              </a:spcBef>
              <a:spcAft>
                <a:spcPts val="0"/>
              </a:spcAft>
              <a:buNone/>
            </a:pPr>
            <a:r>
              <a:rPr lang="en" sz="800" baseline="30000">
                <a:latin typeface="Times New Roman"/>
                <a:ea typeface="Times New Roman"/>
                <a:cs typeface="Times New Roman"/>
                <a:sym typeface="Times New Roman"/>
              </a:rPr>
              <a:t>[3]</a:t>
            </a:r>
            <a:r>
              <a:rPr lang="en" sz="800">
                <a:latin typeface="Times New Roman"/>
                <a:ea typeface="Times New Roman"/>
                <a:cs typeface="Times New Roman"/>
                <a:sym typeface="Times New Roman"/>
              </a:rPr>
              <a:t> According to the mission report, PHC has established a database to register and track community members who speak out against land and labor injustices perpetrated by the company. </a:t>
            </a:r>
            <a:r>
              <a:rPr lang="en" sz="800" i="1">
                <a:latin typeface="Times New Roman"/>
                <a:ea typeface="Times New Roman"/>
                <a:cs typeface="Times New Roman"/>
                <a:sym typeface="Times New Roman"/>
              </a:rPr>
              <a:t>Ibid.</a:t>
            </a:r>
            <a:endParaRPr sz="800" i="1">
              <a:latin typeface="Times New Roman"/>
              <a:ea typeface="Times New Roman"/>
              <a:cs typeface="Times New Roman"/>
              <a:sym typeface="Times New Roman"/>
            </a:endParaRPr>
          </a:p>
          <a:p>
            <a:pPr marL="0" lvl="0" indent="0" algn="just" rtl="0">
              <a:lnSpc>
                <a:spcPct val="100000"/>
              </a:lnSpc>
              <a:spcBef>
                <a:spcPts val="100"/>
              </a:spcBef>
              <a:spcAft>
                <a:spcPts val="0"/>
              </a:spcAft>
              <a:buNone/>
            </a:pPr>
            <a:r>
              <a:rPr lang="en" sz="800" baseline="30000">
                <a:latin typeface="Times New Roman"/>
                <a:ea typeface="Times New Roman"/>
                <a:cs typeface="Times New Roman"/>
                <a:sym typeface="Times New Roman"/>
              </a:rPr>
              <a:t>[4]</a:t>
            </a:r>
            <a:r>
              <a:rPr lang="en" sz="800">
                <a:latin typeface="Times New Roman"/>
                <a:ea typeface="Times New Roman"/>
                <a:cs typeface="Times New Roman"/>
                <a:sym typeface="Times New Roman"/>
              </a:rPr>
              <a:t> </a:t>
            </a:r>
            <a:r>
              <a:rPr lang="en" sz="800" i="1">
                <a:latin typeface="Times New Roman"/>
                <a:ea typeface="Times New Roman"/>
                <a:cs typeface="Times New Roman"/>
                <a:sym typeface="Times New Roman"/>
              </a:rPr>
              <a:t>Ibid</a:t>
            </a:r>
            <a:r>
              <a:rPr lang="en" sz="800">
                <a:latin typeface="Times New Roman"/>
                <a:ea typeface="Times New Roman"/>
                <a:cs typeface="Times New Roman"/>
                <a:sym typeface="Times New Roman"/>
              </a:rPr>
              <a:t>.</a:t>
            </a:r>
            <a:endParaRPr sz="800">
              <a:latin typeface="Times New Roman"/>
              <a:ea typeface="Times New Roman"/>
              <a:cs typeface="Times New Roman"/>
              <a:sym typeface="Times New Roman"/>
            </a:endParaRPr>
          </a:p>
          <a:p>
            <a:pPr marL="0" lvl="0" indent="0" algn="l" rtl="0">
              <a:lnSpc>
                <a:spcPct val="115000"/>
              </a:lnSpc>
              <a:spcBef>
                <a:spcPts val="100"/>
              </a:spcBef>
              <a:spcAft>
                <a:spcPts val="0"/>
              </a:spcAft>
              <a:buNone/>
            </a:pPr>
            <a:r>
              <a:rPr lang="en" sz="1300" baseline="30000">
                <a:latin typeface="Times New Roman"/>
                <a:ea typeface="Times New Roman"/>
                <a:cs typeface="Times New Roman"/>
                <a:sym typeface="Times New Roman"/>
              </a:rPr>
              <a:t>[5]</a:t>
            </a:r>
            <a:r>
              <a:rPr lang="en" sz="700">
                <a:uFill>
                  <a:noFill/>
                </a:uFill>
                <a:latin typeface="Times New Roman"/>
                <a:ea typeface="Times New Roman"/>
                <a:cs typeface="Times New Roman"/>
                <a:sym typeface="Times New Roman"/>
                <a:hlinkClick r:id="rId5"/>
              </a:rPr>
              <a:t> </a:t>
            </a:r>
            <a:r>
              <a:rPr lang="en" sz="800">
                <a:uFill>
                  <a:noFill/>
                </a:uFill>
                <a:latin typeface="Times New Roman"/>
                <a:ea typeface="Times New Roman"/>
                <a:cs typeface="Times New Roman"/>
                <a:sym typeface="Times New Roman"/>
                <a:hlinkClick r:id="rId5"/>
              </a:rPr>
              <a:t>Slottow, T. P. (2011). Approval of Alternative Asset Commitment. The University of Michigan Regents Communication. </a:t>
            </a:r>
            <a:r>
              <a:rPr lang="en" sz="700">
                <a:solidFill>
                  <a:srgbClr val="1155CC"/>
                </a:solidFill>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https://regents.umich.edu/files/meetings/07-11/2011-07-IX-3.pdf</a:t>
            </a:r>
            <a:endParaRPr sz="700">
              <a:solidFill>
                <a:srgbClr val="1155CC"/>
              </a:solidFill>
              <a:latin typeface="Times New Roman"/>
              <a:ea typeface="Times New Roman"/>
              <a:cs typeface="Times New Roman"/>
              <a:sym typeface="Times New Roman"/>
            </a:endParaRPr>
          </a:p>
          <a:p>
            <a:pPr marL="0" lvl="0" indent="0" algn="l" rtl="0">
              <a:lnSpc>
                <a:spcPct val="115000"/>
              </a:lnSpc>
              <a:spcBef>
                <a:spcPts val="200"/>
              </a:spcBef>
              <a:spcAft>
                <a:spcPts val="0"/>
              </a:spcAft>
              <a:buNone/>
            </a:pPr>
            <a:r>
              <a:rPr lang="en" sz="1300" baseline="30000">
                <a:latin typeface="Times New Roman"/>
                <a:ea typeface="Times New Roman"/>
                <a:cs typeface="Times New Roman"/>
                <a:sym typeface="Times New Roman"/>
              </a:rPr>
              <a:t>[6] Hegarty, K. P. (2015). Alternative Asset Commitments. University of Michigan Regents Communication. </a:t>
            </a:r>
            <a:r>
              <a:rPr lang="en" sz="1300" u="sng" baseline="30000">
                <a:solidFill>
                  <a:srgbClr val="0000FF"/>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https://regents.umich.edu/files/meetings/06-15/2015-06-IX-2.pdf</a:t>
            </a:r>
            <a:endParaRPr sz="1300" baseline="30000">
              <a:solidFill>
                <a:srgbClr val="0000FF"/>
              </a:solidFill>
              <a:latin typeface="Times New Roman"/>
              <a:ea typeface="Times New Roman"/>
              <a:cs typeface="Times New Roman"/>
              <a:sym typeface="Times New Roman"/>
            </a:endParaRPr>
          </a:p>
          <a:p>
            <a:pPr marL="0" lvl="0" indent="0" algn="l" rtl="0">
              <a:lnSpc>
                <a:spcPct val="115000"/>
              </a:lnSpc>
              <a:spcBef>
                <a:spcPts val="200"/>
              </a:spcBef>
              <a:spcAft>
                <a:spcPts val="0"/>
              </a:spcAft>
              <a:buNone/>
            </a:pPr>
            <a:r>
              <a:rPr lang="en" sz="1300" baseline="30000">
                <a:latin typeface="Times New Roman"/>
                <a:ea typeface="Times New Roman"/>
                <a:cs typeface="Times New Roman"/>
                <a:sym typeface="Times New Roman"/>
              </a:rPr>
              <a:t>[7]</a:t>
            </a:r>
            <a:r>
              <a:rPr lang="en" sz="700">
                <a:uFill>
                  <a:noFill/>
                </a:uFill>
                <a:latin typeface="Times New Roman"/>
                <a:ea typeface="Times New Roman"/>
                <a:cs typeface="Times New Roman"/>
                <a:sym typeface="Times New Roman"/>
                <a:hlinkClick r:id="rId7"/>
              </a:rPr>
              <a:t> Hegarty, K. P. (2017). Alternative and Absolute Return Commitments. University of Michigan Regents Communication. </a:t>
            </a:r>
            <a:r>
              <a:rPr lang="en" sz="700">
                <a:solidFill>
                  <a:srgbClr val="1155CC"/>
                </a:solidFill>
                <a:uFill>
                  <a:noFill/>
                </a:u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https://regents.umich.edu/files/meetings/04-17/2017-04-IX-2.pdf</a:t>
            </a:r>
            <a:endParaRPr sz="700">
              <a:solidFill>
                <a:srgbClr val="1155CC"/>
              </a:solidFill>
              <a:latin typeface="Times New Roman"/>
              <a:ea typeface="Times New Roman"/>
              <a:cs typeface="Times New Roman"/>
              <a:sym typeface="Times New Roman"/>
            </a:endParaRPr>
          </a:p>
          <a:p>
            <a:pPr marL="0" lvl="0" indent="0" algn="l" rtl="0">
              <a:lnSpc>
                <a:spcPct val="115000"/>
              </a:lnSpc>
              <a:spcBef>
                <a:spcPts val="200"/>
              </a:spcBef>
              <a:spcAft>
                <a:spcPts val="200"/>
              </a:spcAft>
              <a:buNone/>
            </a:pPr>
            <a:r>
              <a:rPr lang="en" sz="1300" baseline="30000">
                <a:latin typeface="Times New Roman"/>
                <a:ea typeface="Times New Roman"/>
                <a:cs typeface="Times New Roman"/>
                <a:sym typeface="Times New Roman"/>
              </a:rPr>
              <a:t>[8]</a:t>
            </a:r>
            <a:r>
              <a:rPr lang="en" sz="700">
                <a:uFill>
                  <a:noFill/>
                </a:uFill>
                <a:latin typeface="Times New Roman"/>
                <a:ea typeface="Times New Roman"/>
                <a:cs typeface="Times New Roman"/>
                <a:sym typeface="Times New Roman"/>
                <a:hlinkClick r:id="rId8"/>
              </a:rPr>
              <a:t> Hegarty, K. P. (2019). Alternative Commitments.</a:t>
            </a:r>
            <a:r>
              <a:rPr lang="en" sz="700">
                <a:uFill>
                  <a:noFill/>
                </a:uFill>
                <a:latin typeface="Times New Roman"/>
                <a:ea typeface="Times New Roman"/>
                <a:cs typeface="Times New Roman"/>
                <a:sym typeface="Times New Roman"/>
                <a:hlinkClick r:id="rId7"/>
              </a:rPr>
              <a:t> University of Michigan Regents Communication.</a:t>
            </a:r>
            <a:r>
              <a:rPr lang="en" sz="700">
                <a:uFill>
                  <a:noFill/>
                </a:uFill>
                <a:latin typeface="Times New Roman"/>
                <a:ea typeface="Times New Roman"/>
                <a:cs typeface="Times New Roman"/>
                <a:sym typeface="Times New Roman"/>
                <a:hlinkClick r:id="rId8"/>
              </a:rPr>
              <a:t> </a:t>
            </a:r>
            <a:r>
              <a:rPr lang="en" sz="700">
                <a:solidFill>
                  <a:srgbClr val="1155CC"/>
                </a:solidFill>
                <a:uFill>
                  <a:noFill/>
                </a:uFill>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https://regents.umich.edu/files/meetings/02-19/2019-02-IX-1.pdf</a:t>
            </a:r>
            <a:endParaRPr sz="1200"/>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2671</Words>
  <Application>Microsoft Macintosh PowerPoint</Application>
  <PresentationFormat>On-screen Show (16:9)</PresentationFormat>
  <Paragraphs>147</Paragraphs>
  <Slides>19</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Proxima Nova</vt:lpstr>
      <vt:lpstr>Times New Roman</vt:lpstr>
      <vt:lpstr>Simple Dark</vt:lpstr>
      <vt:lpstr>Spearmint</vt:lpstr>
      <vt:lpstr>  Social and Environmental Justice Issues  and Human Health   Francine Dolins, Ph.D., Daniel Arini, Anthony Cieri, Harry Rahn University of Michigan-Dearborn   </vt:lpstr>
      <vt:lpstr>Palm Oil Plantations: Illegal Activities </vt:lpstr>
      <vt:lpstr>The Investment of the University of Michigan Endowment in Palm Oil Plantations, Democratic Republic of Congo </vt:lpstr>
      <vt:lpstr>Table 1. University of Michigan Investments into funds controlled by Kuramo Capital Management</vt:lpstr>
      <vt:lpstr>Under Kuramo Capital Management - Communities Remain Deprived, Documented Human Rights Abuses Remain Unabated Investment of the University of Michigan Endowment in Palm Oil Plantations, DRC  </vt:lpstr>
      <vt:lpstr>Map of the Oil Palm Plantations: Democratic Republic of Congo </vt:lpstr>
      <vt:lpstr>Under Kuramo Capital Management - Documented Human Rights Abuses Cont. Investment of the University of Michigan Endowment in Palm Oil Plantations, DRC  </vt:lpstr>
      <vt:lpstr>Documented Human Rights Abuses by KCM</vt:lpstr>
      <vt:lpstr>Documented Human Rights Abuses by KCM continued</vt:lpstr>
      <vt:lpstr>PowerPoint Presentation</vt:lpstr>
      <vt:lpstr>What is palm oil in? </vt:lpstr>
      <vt:lpstr>Palm Oil: Human Health </vt:lpstr>
      <vt:lpstr>A Species in Jeopardy: the Bonobo</vt:lpstr>
      <vt:lpstr>Palm Oil Fields: Deforestation </vt:lpstr>
      <vt:lpstr>International attention to the deforestation in the DRC: the second biggest rainforest will soon reopen to large-scale logging </vt:lpstr>
      <vt:lpstr>Promoting Sustainability through the University of Michigan: local is global, and global is local</vt:lpstr>
      <vt:lpstr>Conclusions: What can the University of Michigan do to Fulfill its Social and Environmental Justice Missions?</vt:lpstr>
      <vt:lpstr>References</vt:lpstr>
      <vt:lpstr>References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Social and Environmental Justice Issues  and Human Health   Francine Dolins, Ph.D., Daniel Arini, Anthony Cieri, Harry Rahn University of Michigan-Dearborn   </dc:title>
  <cp:lastModifiedBy>Fournier, Karen</cp:lastModifiedBy>
  <cp:revision>1</cp:revision>
  <dcterms:modified xsi:type="dcterms:W3CDTF">2021-11-01T17:17:58Z</dcterms:modified>
</cp:coreProperties>
</file>