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4" r:id="rId3"/>
    <p:sldMasterId id="2147483657"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qDNHUzyz4ZvbCKAdWyPxMKiL4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ulturejourney.umich.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SONYA</a:t>
            </a:r>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457200" lvl="0" indent="-228600" algn="l" rtl="0">
              <a:lnSpc>
                <a:spcPct val="100000"/>
              </a:lnSpc>
              <a:spcBef>
                <a:spcPts val="0"/>
              </a:spcBef>
              <a:spcAft>
                <a:spcPts val="0"/>
              </a:spcAft>
              <a:buSzPts val="1000"/>
              <a:buFont typeface="Arial"/>
              <a:buNone/>
            </a:pPr>
            <a:endParaRPr sz="1000">
              <a:latin typeface="Arial"/>
              <a:ea typeface="Arial"/>
              <a:cs typeface="Arial"/>
              <a:sym typeface="Arial"/>
            </a:endParaRPr>
          </a:p>
          <a:p>
            <a:pPr marL="457200" lvl="0" indent="-292100" algn="l" rtl="0">
              <a:lnSpc>
                <a:spcPct val="100000"/>
              </a:lnSpc>
              <a:spcBef>
                <a:spcPts val="0"/>
              </a:spcBef>
              <a:spcAft>
                <a:spcPts val="0"/>
              </a:spcAft>
              <a:buClr>
                <a:schemeClr val="dk1"/>
              </a:buClr>
              <a:buSzPts val="1000"/>
              <a:buAutoNum type="arabicPeriod"/>
            </a:pPr>
            <a:r>
              <a:rPr lang="en-US" sz="1000">
                <a:latin typeface="Arial"/>
                <a:ea typeface="Arial"/>
                <a:cs typeface="Arial"/>
                <a:sym typeface="Arial"/>
              </a:rPr>
              <a:t>Assemble and analyze the evidence that unspoken, non-transparent values are present and at work in our communities. Address the potential for mismatch with our public values statements.</a:t>
            </a:r>
            <a:endParaRPr sz="1000">
              <a:latin typeface="Arial"/>
              <a:ea typeface="Arial"/>
              <a:cs typeface="Arial"/>
              <a:sym typeface="Arial"/>
            </a:endParaRPr>
          </a:p>
          <a:p>
            <a:pPr marL="457200" lvl="0" indent="-292100" algn="l" rtl="0">
              <a:lnSpc>
                <a:spcPct val="100000"/>
              </a:lnSpc>
              <a:spcBef>
                <a:spcPts val="0"/>
              </a:spcBef>
              <a:spcAft>
                <a:spcPts val="0"/>
              </a:spcAft>
              <a:buClr>
                <a:schemeClr val="dk1"/>
              </a:buClr>
              <a:buSzPts val="1000"/>
              <a:buAutoNum type="arabicPeriod"/>
            </a:pPr>
            <a:r>
              <a:rPr lang="en-US" sz="1000">
                <a:latin typeface="Arial"/>
                <a:ea typeface="Arial"/>
                <a:cs typeface="Arial"/>
                <a:sym typeface="Arial"/>
              </a:rPr>
              <a:t>Engage community at large to provide feedback on a network of values, and better understand what factors prevent community members from feeling safe, and the disconnect between stated values and the lived experience. </a:t>
            </a:r>
            <a:endParaRPr sz="1000">
              <a:latin typeface="Arial"/>
              <a:ea typeface="Arial"/>
              <a:cs typeface="Arial"/>
              <a:sym typeface="Arial"/>
            </a:endParaRPr>
          </a:p>
        </p:txBody>
      </p:sp>
      <p:sp>
        <p:nvSpPr>
          <p:cNvPr id="139" name="Google Shape;1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SONYA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Info Sessions: key stakeholders</a:t>
            </a:r>
            <a:endParaRPr/>
          </a:p>
          <a:p>
            <a:pPr marL="0" lvl="0" indent="0" algn="l" rtl="0">
              <a:lnSpc>
                <a:spcPct val="100000"/>
              </a:lnSpc>
              <a:spcBef>
                <a:spcPts val="0"/>
              </a:spcBef>
              <a:spcAft>
                <a:spcPts val="0"/>
              </a:spcAft>
              <a:buSzPts val="1400"/>
              <a:buNone/>
            </a:pPr>
            <a:r>
              <a:rPr lang="en-US"/>
              <a:t>Town Halls: all</a:t>
            </a:r>
            <a:endParaRPr/>
          </a:p>
          <a:p>
            <a:pPr marL="0" lvl="0" indent="0" algn="l" rtl="0">
              <a:lnSpc>
                <a:spcPct val="100000"/>
              </a:lnSpc>
              <a:spcBef>
                <a:spcPts val="0"/>
              </a:spcBef>
              <a:spcAft>
                <a:spcPts val="0"/>
              </a:spcAft>
              <a:buSzPts val="1400"/>
              <a:buNone/>
            </a:pPr>
            <a:r>
              <a:rPr lang="en-US"/>
              <a:t>Focus Groups: dig deeper </a:t>
            </a:r>
            <a:endParaRPr/>
          </a:p>
        </p:txBody>
      </p:sp>
      <p:sp>
        <p:nvSpPr>
          <p:cNvPr id="149" name="Google Shape;1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Possible Future Work</a:t>
            </a:r>
            <a:endParaRPr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Socialize and adopt unifying shared values</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Develop value statements that will be foundational to a shared code of conduct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Calibri"/>
                <a:ea typeface="Calibri"/>
                <a:cs typeface="Calibri"/>
                <a:sym typeface="Calibri"/>
              </a:rPr>
              <a:t>Phase 4: Announce and Implement our Shared Core Values (May 2022 – May 2023)</a:t>
            </a:r>
            <a:endParaRPr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Calibri"/>
                <a:ea typeface="Calibri"/>
                <a:cs typeface="Calibri"/>
                <a:sym typeface="Calibri"/>
              </a:rPr>
              <a:t>Evaluation to start January 2023 </a:t>
            </a:r>
            <a:endParaRPr sz="1800" b="0" i="0" u="none" strike="noStrike">
              <a:solidFill>
                <a:srgbClr val="000000"/>
              </a:solidFill>
              <a:latin typeface="Arial"/>
              <a:ea typeface="Arial"/>
              <a:cs typeface="Arial"/>
              <a:sym typeface="Arial"/>
            </a:endParaRPr>
          </a:p>
          <a:p>
            <a:pPr marL="457200" lvl="0" indent="-228600" algn="l" rtl="0">
              <a:lnSpc>
                <a:spcPct val="100000"/>
              </a:lnSpc>
              <a:spcBef>
                <a:spcPts val="500"/>
              </a:spcBef>
              <a:spcAft>
                <a:spcPts val="0"/>
              </a:spcAft>
              <a:buSzPts val="1400"/>
              <a:buNone/>
            </a:pPr>
            <a:br>
              <a:rPr lang="en-US" b="0"/>
            </a:br>
            <a:r>
              <a:rPr lang="en-US" sz="1800" b="1" i="0" u="none" strike="noStrike">
                <a:solidFill>
                  <a:srgbClr val="000000"/>
                </a:solidFill>
                <a:latin typeface="Calibri"/>
                <a:ea typeface="Calibri"/>
                <a:cs typeface="Calibri"/>
                <a:sym typeface="Calibri"/>
              </a:rPr>
              <a:t>Phase 5: Evaluate and Sustain (January 2023– May 2023)</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sz="1000">
              <a:latin typeface="Arial"/>
              <a:ea typeface="Arial"/>
              <a:cs typeface="Arial"/>
              <a:sym typeface="Arial"/>
            </a:endParaRPr>
          </a:p>
        </p:txBody>
      </p:sp>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PATTI </a:t>
            </a:r>
            <a:endParaRPr/>
          </a:p>
        </p:txBody>
      </p:sp>
      <p:sp>
        <p:nvSpPr>
          <p:cNvPr id="164" name="Google Shape;16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We know there are many other events that have taken place...over many years.</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These events, however, were very public...and do not represent who we aspire to be.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Calibri"/>
                <a:ea typeface="Calibri"/>
                <a:cs typeface="Calibri"/>
                <a:sym typeface="Calibri"/>
              </a:rPr>
              <a:t>We need to heal.</a:t>
            </a:r>
            <a:endParaRPr b="0"/>
          </a:p>
          <a:p>
            <a:pPr marL="457200" marR="0" lvl="0" indent="-228600" algn="l" rtl="0">
              <a:lnSpc>
                <a:spcPct val="100000"/>
              </a:lnSpc>
              <a:spcBef>
                <a:spcPts val="0"/>
              </a:spcBef>
              <a:spcAft>
                <a:spcPts val="0"/>
              </a:spcAft>
              <a:buClr>
                <a:srgbClr val="000000"/>
              </a:buClr>
              <a:buSzPts val="1400"/>
              <a:buFont typeface="Arial"/>
              <a:buNone/>
            </a:pPr>
            <a:br>
              <a:rPr lang="en-US"/>
            </a:br>
            <a:endParaRPr/>
          </a:p>
        </p:txBody>
      </p:sp>
      <p:sp>
        <p:nvSpPr>
          <p:cNvPr id="68" name="Google Shape;6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(from Pres. Schlissel, EE feedback, SMEs on campus; stakeholder meetings….)</a:t>
            </a:r>
            <a:endParaRPr b="1"/>
          </a:p>
          <a:p>
            <a:pPr marL="0" lvl="0" indent="0" algn="l" rtl="0">
              <a:lnSpc>
                <a:spcPct val="100000"/>
              </a:lnSpc>
              <a:spcBef>
                <a:spcPts val="0"/>
              </a:spcBef>
              <a:spcAft>
                <a:spcPts val="0"/>
              </a:spcAft>
              <a:buSzPts val="1400"/>
              <a:buNone/>
            </a:pPr>
            <a:r>
              <a:rPr lang="en-US" b="1"/>
              <a:t>We need to heal.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Challenges: What we are hearing and experiencing…</a:t>
            </a:r>
            <a:endParaRPr/>
          </a:p>
          <a:p>
            <a:pPr marL="0" lvl="0" indent="0" algn="l" rtl="0">
              <a:lnSpc>
                <a:spcPct val="100000"/>
              </a:lnSpc>
              <a:spcBef>
                <a:spcPts val="0"/>
              </a:spcBef>
              <a:spcAft>
                <a:spcPts val="0"/>
              </a:spcAft>
              <a:buSzPts val="1400"/>
              <a:buNone/>
            </a:pPr>
            <a:r>
              <a:rPr lang="en-US"/>
              <a:t>Lack of trust …of leadership, and each other</a:t>
            </a:r>
            <a:endParaRPr/>
          </a:p>
          <a:p>
            <a:pPr marL="0" lvl="0" indent="0" algn="l" rtl="0">
              <a:lnSpc>
                <a:spcPct val="100000"/>
              </a:lnSpc>
              <a:spcBef>
                <a:spcPts val="0"/>
              </a:spcBef>
              <a:spcAft>
                <a:spcPts val="0"/>
              </a:spcAft>
              <a:buSzPts val="1400"/>
              <a:buNone/>
            </a:pPr>
            <a:r>
              <a:rPr lang="en-US"/>
              <a:t>Lack of accountability…we don’t own our successes AND our failures…as an institution, as individuals</a:t>
            </a:r>
            <a:endParaRPr/>
          </a:p>
          <a:p>
            <a:pPr marL="0" lvl="0" indent="0" algn="l" rtl="0">
              <a:lnSpc>
                <a:spcPct val="100000"/>
              </a:lnSpc>
              <a:spcBef>
                <a:spcPts val="0"/>
              </a:spcBef>
              <a:spcAft>
                <a:spcPts val="0"/>
              </a:spcAft>
              <a:buSzPts val="1400"/>
              <a:buNone/>
            </a:pPr>
            <a:r>
              <a:rPr lang="en-US"/>
              <a:t>There is documented ‘fear of retaliation; </a:t>
            </a:r>
            <a:endParaRPr/>
          </a:p>
          <a:p>
            <a:pPr marL="0" lvl="0" indent="0" algn="l" rtl="0">
              <a:lnSpc>
                <a:spcPct val="100000"/>
              </a:lnSpc>
              <a:spcBef>
                <a:spcPts val="0"/>
              </a:spcBef>
              <a:spcAft>
                <a:spcPts val="0"/>
              </a:spcAft>
              <a:buSzPts val="1400"/>
              <a:buNone/>
            </a:pPr>
            <a:r>
              <a:rPr lang="en-US"/>
              <a:t>And we hear that many individuals still do not feel a ‘part of the University’… </a:t>
            </a:r>
            <a:endParaRPr/>
          </a:p>
        </p:txBody>
      </p:sp>
      <p:sp>
        <p:nvSpPr>
          <p:cNvPr id="75" name="Google Shape;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3ac92bd8c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103ac92bd8c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Culture Change has been going on… with many different initiatives.</a:t>
            </a:r>
            <a:endParaRPr/>
          </a:p>
          <a:p>
            <a:pPr marL="0" lvl="0" indent="0" algn="l" rtl="0">
              <a:lnSpc>
                <a:spcPct val="100000"/>
              </a:lnSpc>
              <a:spcBef>
                <a:spcPts val="0"/>
              </a:spcBef>
              <a:spcAft>
                <a:spcPts val="0"/>
              </a:spcAft>
              <a:buSzPts val="1400"/>
              <a:buNone/>
            </a:pPr>
            <a:r>
              <a:rPr lang="en-US"/>
              <a:t>Our work group…our effort is just one piece of that puzzle.</a:t>
            </a:r>
            <a:endParaRPr/>
          </a:p>
        </p:txBody>
      </p:sp>
      <p:sp>
        <p:nvSpPr>
          <p:cNvPr id="82" name="Google Shape;82;g103ac92bd8c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institutional values have been assumed…but never stated intentionally.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Our values communicate ‘who we are’ and ‘what others can expect and feel when on our campus.’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b814831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cb814831d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https://culturejourney.umich.edu/</a:t>
            </a:r>
            <a:endParaRPr/>
          </a:p>
          <a:p>
            <a:pPr marL="0" lvl="0" indent="0" algn="l" rtl="0">
              <a:lnSpc>
                <a:spcPct val="100000"/>
              </a:lnSpc>
              <a:spcBef>
                <a:spcPts val="0"/>
              </a:spcBef>
              <a:spcAft>
                <a:spcPts val="0"/>
              </a:spcAft>
              <a:buSzPts val="1400"/>
              <a:buNone/>
            </a:pPr>
            <a:endParaRPr/>
          </a:p>
        </p:txBody>
      </p:sp>
      <p:sp>
        <p:nvSpPr>
          <p:cNvPr id="96" name="Google Shape;96;gcb814831d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SONYA</a:t>
            </a:r>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457200" lvl="0" indent="-292100" algn="l" rtl="0">
              <a:lnSpc>
                <a:spcPct val="100000"/>
              </a:lnSpc>
              <a:spcBef>
                <a:spcPts val="0"/>
              </a:spcBef>
              <a:spcAft>
                <a:spcPts val="0"/>
              </a:spcAft>
              <a:buClr>
                <a:schemeClr val="dk1"/>
              </a:buClr>
              <a:buSzPts val="1000"/>
              <a:buAutoNum type="arabicPeriod"/>
            </a:pPr>
            <a:r>
              <a:rPr lang="en-US" sz="1000">
                <a:latin typeface="Arial"/>
                <a:ea typeface="Arial"/>
                <a:cs typeface="Arial"/>
                <a:sym typeface="Arial"/>
              </a:rPr>
              <a:t>Visualize and describe the network of university-wide values that reflect its sum of the parts of the University of Michigan. </a:t>
            </a: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4" name="Google Shape;1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7834ecce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f7834ecce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400"/>
              <a:buFont typeface="Arial"/>
              <a:buNone/>
            </a:pPr>
            <a:r>
              <a:rPr lang="en-US" b="1"/>
              <a:t>Collection:</a:t>
            </a:r>
            <a:endParaRPr/>
          </a:p>
          <a:p>
            <a:pPr marL="0" lvl="0" indent="0" algn="l" rtl="0">
              <a:lnSpc>
                <a:spcPct val="90000"/>
              </a:lnSpc>
              <a:spcBef>
                <a:spcPts val="1000"/>
              </a:spcBef>
              <a:spcAft>
                <a:spcPts val="0"/>
              </a:spcAft>
              <a:buClr>
                <a:schemeClr val="dk1"/>
              </a:buClr>
              <a:buSzPts val="1150"/>
              <a:buFont typeface="Arial"/>
              <a:buNone/>
            </a:pPr>
            <a:r>
              <a:rPr lang="en-US"/>
              <a:t>The documents were collected in two solicitations at the request of Patricia Hurn, Dean of the School of Nursing, and Sonya Jacobs, Chief Organizational Learning Officer at the University. Of the 27 schools, colleges, and other units that responded to the solicitations, 23 sent statements.</a:t>
            </a:r>
            <a:endParaRPr/>
          </a:p>
          <a:p>
            <a:pPr marL="0" lvl="0" indent="0" algn="l" rtl="0">
              <a:lnSpc>
                <a:spcPct val="90000"/>
              </a:lnSpc>
              <a:spcBef>
                <a:spcPts val="1000"/>
              </a:spcBef>
              <a:spcAft>
                <a:spcPts val="0"/>
              </a:spcAft>
              <a:buClr>
                <a:schemeClr val="dk1"/>
              </a:buClr>
              <a:buSzPts val="1150"/>
              <a:buFont typeface="Arial"/>
              <a:buNone/>
            </a:pPr>
            <a:r>
              <a:rPr lang="en-US"/>
              <a:t>The database consisted of documents reflecting value statements from a variety of units across the University. The documents were collected in two solicitations at the request of Patricia Hurn, Dean of the School of Nursing, and Sonya Jacobs, Chief Organizational Learning Officer at the University. Of the 27 schools, colleges, and other units that responded to the solicitations, 23 sent statements. The documents arrived in different forms and formats. As a first step, sections on Mission or Vision were eliminated. Most of the documents (19) contained a  “Values” statement. For each document, keywords were initially defined by the unit’s use of bold text or section headers there. </a:t>
            </a:r>
            <a:endParaRPr/>
          </a:p>
          <a:p>
            <a:pPr marL="0" lvl="0" indent="0" algn="l" rtl="0">
              <a:lnSpc>
                <a:spcPct val="90000"/>
              </a:lnSpc>
              <a:spcBef>
                <a:spcPts val="1000"/>
              </a:spcBef>
              <a:spcAft>
                <a:spcPts val="0"/>
              </a:spcAft>
              <a:buClr>
                <a:schemeClr val="dk1"/>
              </a:buClr>
              <a:buSzPts val="1150"/>
              <a:buFont typeface="Arial"/>
              <a:buNone/>
            </a:pPr>
            <a:r>
              <a:rPr lang="en-US" b="1"/>
              <a:t>Analysis:</a:t>
            </a:r>
            <a:endParaRPr b="1"/>
          </a:p>
          <a:p>
            <a:pPr marL="0" lvl="0" indent="0" algn="l" rtl="0">
              <a:lnSpc>
                <a:spcPct val="90000"/>
              </a:lnSpc>
              <a:spcBef>
                <a:spcPts val="1000"/>
              </a:spcBef>
              <a:spcAft>
                <a:spcPts val="0"/>
              </a:spcAft>
              <a:buClr>
                <a:schemeClr val="dk1"/>
              </a:buClr>
              <a:buSzPts val="1180"/>
              <a:buFont typeface="Arial"/>
              <a:buNone/>
            </a:pPr>
            <a:r>
              <a:rPr lang="en-US"/>
              <a:t>The analysis was conducted by the team  of Jenny Ney, a MADS student from the School of Information, and Michael Traugott, Research Professor Emeritus in the center for Political Studies at ISR,. </a:t>
            </a:r>
            <a:endParaRPr/>
          </a:p>
          <a:p>
            <a:pPr marL="0" lvl="0" indent="0" algn="l" rtl="0">
              <a:lnSpc>
                <a:spcPct val="90000"/>
              </a:lnSpc>
              <a:spcBef>
                <a:spcPts val="1000"/>
              </a:spcBef>
              <a:spcAft>
                <a:spcPts val="0"/>
              </a:spcAft>
              <a:buClr>
                <a:schemeClr val="dk1"/>
              </a:buClr>
              <a:buSzPts val="1180"/>
              <a:buFont typeface="Arial"/>
              <a:buNone/>
            </a:pPr>
            <a:r>
              <a:rPr lang="en-US"/>
              <a:t>Keywords were analyzed in Python through tokenization and stemming from the nltk library</a:t>
            </a:r>
            <a:r>
              <a:rPr lang="en-US" baseline="30000"/>
              <a:t>1</a:t>
            </a:r>
            <a:r>
              <a:rPr lang="en-US"/>
              <a:t>. Using lists of unique stems from each set of keywords, a frequency count of each term was calculated across all statements. Only shared terms occurring in more than one document were put into visualizations. The stems were then reverted to a common noun form for this use. </a:t>
            </a:r>
            <a:endParaRPr/>
          </a:p>
        </p:txBody>
      </p:sp>
      <p:sp>
        <p:nvSpPr>
          <p:cNvPr id="114" name="Google Shape;114;gf7834ecce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100" b="1"/>
          </a:p>
          <a:p>
            <a:pPr marL="0" lvl="0" indent="0" algn="l" rtl="0">
              <a:lnSpc>
                <a:spcPct val="100000"/>
              </a:lnSpc>
              <a:spcBef>
                <a:spcPts val="0"/>
              </a:spcBef>
              <a:spcAft>
                <a:spcPts val="0"/>
              </a:spcAft>
              <a:buClr>
                <a:schemeClr val="dk1"/>
              </a:buClr>
              <a:buSzPts val="1100"/>
              <a:buFont typeface="Calibri"/>
              <a:buNone/>
            </a:pPr>
            <a:r>
              <a:rPr lang="en-US" sz="1100" b="1"/>
              <a:t>Inclusion</a:t>
            </a:r>
            <a:r>
              <a:rPr lang="en-US" sz="1100"/>
              <a:t> appears most frequently as a keyword (18 statements). </a:t>
            </a:r>
            <a:r>
              <a:rPr lang="en-US" sz="1100" b="1"/>
              <a:t>Service</a:t>
            </a:r>
            <a:r>
              <a:rPr lang="en-US" sz="1100"/>
              <a:t>, </a:t>
            </a:r>
            <a:r>
              <a:rPr lang="en-US" sz="1100" b="1"/>
              <a:t>Transparency</a:t>
            </a:r>
            <a:r>
              <a:rPr lang="en-US" sz="1100"/>
              <a:t>, and </a:t>
            </a:r>
            <a:r>
              <a:rPr lang="en-US" sz="1100" b="1"/>
              <a:t>Respect</a:t>
            </a:r>
            <a:r>
              <a:rPr lang="en-US" sz="1100"/>
              <a:t> are tied in frequency (5 statements each).</a:t>
            </a:r>
            <a:endParaRPr sz="1350"/>
          </a:p>
          <a:p>
            <a:pPr marL="0" lvl="0" indent="0" algn="l" rtl="0">
              <a:lnSpc>
                <a:spcPct val="100000"/>
              </a:lnSpc>
              <a:spcBef>
                <a:spcPts val="0"/>
              </a:spcBef>
              <a:spcAft>
                <a:spcPts val="0"/>
              </a:spcAft>
              <a:buClr>
                <a:schemeClr val="dk1"/>
              </a:buClr>
              <a:buSzPts val="1200"/>
              <a:buFont typeface="Calibri"/>
              <a:buNone/>
            </a:pPr>
            <a:endParaRPr/>
          </a:p>
        </p:txBody>
      </p:sp>
      <p:sp>
        <p:nvSpPr>
          <p:cNvPr id="121" name="Google Shape;1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13"/>
        <p:cNvGrpSpPr/>
        <p:nvPr/>
      </p:nvGrpSpPr>
      <p:grpSpPr>
        <a:xfrm>
          <a:off x="0" y="0"/>
          <a:ext cx="0" cy="0"/>
          <a:chOff x="0" y="0"/>
          <a:chExt cx="0" cy="0"/>
        </a:xfrm>
      </p:grpSpPr>
      <p:sp>
        <p:nvSpPr>
          <p:cNvPr id="14" name="Google Shape;14;p33"/>
          <p:cNvSpPr txBox="1">
            <a:spLocks noGrp="1"/>
          </p:cNvSpPr>
          <p:nvPr>
            <p:ph type="ctrTitle"/>
          </p:nvPr>
        </p:nvSpPr>
        <p:spPr>
          <a:xfrm>
            <a:off x="0" y="2349499"/>
            <a:ext cx="9144000" cy="1372073"/>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Avenir"/>
              <a:buNone/>
              <a:defRPr sz="48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3"/>
          <p:cNvSpPr txBox="1">
            <a:spLocks noGrp="1"/>
          </p:cNvSpPr>
          <p:nvPr>
            <p:ph type="subTitle" idx="1"/>
          </p:nvPr>
        </p:nvSpPr>
        <p:spPr>
          <a:xfrm>
            <a:off x="0" y="3889983"/>
            <a:ext cx="9144000" cy="124142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800"/>
              <a:buFont typeface="Avenir"/>
              <a:buNone/>
              <a:defRPr sz="1800" b="0" i="0" u="none" strike="noStrike" cap="none">
                <a:solidFill>
                  <a:schemeClr val="lt1"/>
                </a:solidFill>
                <a:latin typeface="Avenir"/>
                <a:ea typeface="Avenir"/>
                <a:cs typeface="Avenir"/>
                <a:sym typeface="Avenir"/>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1" type="title">
  <p:cSld name="TITLE">
    <p:spTree>
      <p:nvGrpSpPr>
        <p:cNvPr id="1" name="Shape 19"/>
        <p:cNvGrpSpPr/>
        <p:nvPr/>
      </p:nvGrpSpPr>
      <p:grpSpPr>
        <a:xfrm>
          <a:off x="0" y="0"/>
          <a:ext cx="0" cy="0"/>
          <a:chOff x="0" y="0"/>
          <a:chExt cx="0" cy="0"/>
        </a:xfrm>
      </p:grpSpPr>
      <p:sp>
        <p:nvSpPr>
          <p:cNvPr id="20" name="Google Shape;20;p37"/>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7"/>
          <p:cNvSpPr txBox="1">
            <a:spLocks noGrp="1"/>
          </p:cNvSpPr>
          <p:nvPr>
            <p:ph type="subTitle" idx="1"/>
          </p:nvPr>
        </p:nvSpPr>
        <p:spPr>
          <a:xfrm>
            <a:off x="628650" y="1231900"/>
            <a:ext cx="7886700" cy="32003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7"/>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3" name="Google Shape;23;p37"/>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4" name="Google Shape;24;p37"/>
          <p:cNvSpPr txBox="1">
            <a:spLocks noGrp="1"/>
          </p:cNvSpPr>
          <p:nvPr>
            <p:ph type="sldNum" idx="12"/>
          </p:nvPr>
        </p:nvSpPr>
        <p:spPr>
          <a:xfrm>
            <a:off x="6457950" y="4767263"/>
            <a:ext cx="50165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25"/>
        <p:cNvGrpSpPr/>
        <p:nvPr/>
      </p:nvGrpSpPr>
      <p:grpSpPr>
        <a:xfrm>
          <a:off x="0" y="0"/>
          <a:ext cx="0" cy="0"/>
          <a:chOff x="0" y="0"/>
          <a:chExt cx="0" cy="0"/>
        </a:xfrm>
      </p:grpSpPr>
      <p:sp>
        <p:nvSpPr>
          <p:cNvPr id="26" name="Google Shape;26;g103ac92bd8c_1_17"/>
          <p:cNvSpPr txBox="1">
            <a:spLocks noGrp="1"/>
          </p:cNvSpPr>
          <p:nvPr>
            <p:ph type="ctrTitle"/>
          </p:nvPr>
        </p:nvSpPr>
        <p:spPr>
          <a:xfrm>
            <a:off x="628650" y="282575"/>
            <a:ext cx="7886700" cy="70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g103ac92bd8c_1_17"/>
          <p:cNvSpPr txBox="1">
            <a:spLocks noGrp="1"/>
          </p:cNvSpPr>
          <p:nvPr>
            <p:ph type="subTitle" idx="1"/>
          </p:nvPr>
        </p:nvSpPr>
        <p:spPr>
          <a:xfrm>
            <a:off x="628650" y="1231900"/>
            <a:ext cx="7886700" cy="320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g103ac92bd8c_1_17"/>
          <p:cNvSpPr txBox="1">
            <a:spLocks noGrp="1"/>
          </p:cNvSpPr>
          <p:nvPr>
            <p:ph type="dt" idx="10"/>
          </p:nvPr>
        </p:nvSpPr>
        <p:spPr>
          <a:xfrm>
            <a:off x="628650" y="4767263"/>
            <a:ext cx="20574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9" name="Google Shape;29;g103ac92bd8c_1_17"/>
          <p:cNvSpPr txBox="1">
            <a:spLocks noGrp="1"/>
          </p:cNvSpPr>
          <p:nvPr>
            <p:ph type="ftr" idx="11"/>
          </p:nvPr>
        </p:nvSpPr>
        <p:spPr>
          <a:xfrm>
            <a:off x="3028950" y="4767263"/>
            <a:ext cx="30861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0" name="Google Shape;30;g103ac92bd8c_1_17"/>
          <p:cNvSpPr txBox="1">
            <a:spLocks noGrp="1"/>
          </p:cNvSpPr>
          <p:nvPr>
            <p:ph type="sldNum" idx="12"/>
          </p:nvPr>
        </p:nvSpPr>
        <p:spPr>
          <a:xfrm>
            <a:off x="6457950" y="4767263"/>
            <a:ext cx="501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31"/>
        <p:cNvGrpSpPr/>
        <p:nvPr/>
      </p:nvGrpSpPr>
      <p:grpSpPr>
        <a:xfrm>
          <a:off x="0" y="0"/>
          <a:ext cx="0" cy="0"/>
          <a:chOff x="0" y="0"/>
          <a:chExt cx="0" cy="0"/>
        </a:xfrm>
      </p:grpSpPr>
      <p:sp>
        <p:nvSpPr>
          <p:cNvPr id="32" name="Google Shape;32;p41"/>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41"/>
          <p:cNvSpPr txBox="1">
            <a:spLocks noGrp="1"/>
          </p:cNvSpPr>
          <p:nvPr>
            <p:ph type="subTitle" idx="1"/>
          </p:nvPr>
        </p:nvSpPr>
        <p:spPr>
          <a:xfrm>
            <a:off x="628650" y="1231900"/>
            <a:ext cx="7886700" cy="32003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4" name="Google Shape;34;p41"/>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5" name="Google Shape;35;p4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6" name="Google Shape;36;p41"/>
          <p:cNvSpPr txBox="1">
            <a:spLocks noGrp="1"/>
          </p:cNvSpPr>
          <p:nvPr>
            <p:ph type="sldNum" idx="12"/>
          </p:nvPr>
        </p:nvSpPr>
        <p:spPr>
          <a:xfrm>
            <a:off x="6457950" y="4767263"/>
            <a:ext cx="50165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40"/>
        <p:cNvGrpSpPr/>
        <p:nvPr/>
      </p:nvGrpSpPr>
      <p:grpSpPr>
        <a:xfrm>
          <a:off x="0" y="0"/>
          <a:ext cx="0" cy="0"/>
          <a:chOff x="0" y="0"/>
          <a:chExt cx="0" cy="0"/>
        </a:xfrm>
      </p:grpSpPr>
      <p:sp>
        <p:nvSpPr>
          <p:cNvPr id="41" name="Google Shape;41;p43"/>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43"/>
          <p:cNvSpPr txBox="1">
            <a:spLocks noGrp="1"/>
          </p:cNvSpPr>
          <p:nvPr>
            <p:ph type="subTitle" idx="1"/>
          </p:nvPr>
        </p:nvSpPr>
        <p:spPr>
          <a:xfrm>
            <a:off x="628650" y="1231900"/>
            <a:ext cx="7886700" cy="32003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 name="Google Shape;43;p4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4" name="Google Shape;44;p4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5" name="Google Shape;45;p43"/>
          <p:cNvSpPr txBox="1">
            <a:spLocks noGrp="1"/>
          </p:cNvSpPr>
          <p:nvPr>
            <p:ph type="sldNum" idx="12"/>
          </p:nvPr>
        </p:nvSpPr>
        <p:spPr>
          <a:xfrm>
            <a:off x="6457950" y="4767263"/>
            <a:ext cx="50165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1" type="title">
  <p:cSld name="TITLE">
    <p:spTree>
      <p:nvGrpSpPr>
        <p:cNvPr id="1" name="Shape 46"/>
        <p:cNvGrpSpPr/>
        <p:nvPr/>
      </p:nvGrpSpPr>
      <p:grpSpPr>
        <a:xfrm>
          <a:off x="0" y="0"/>
          <a:ext cx="0" cy="0"/>
          <a:chOff x="0" y="0"/>
          <a:chExt cx="0" cy="0"/>
        </a:xfrm>
      </p:grpSpPr>
      <p:sp>
        <p:nvSpPr>
          <p:cNvPr id="47" name="Google Shape;47;p14"/>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4"/>
          <p:cNvSpPr txBox="1">
            <a:spLocks noGrp="1"/>
          </p:cNvSpPr>
          <p:nvPr>
            <p:ph type="subTitle" idx="1"/>
          </p:nvPr>
        </p:nvSpPr>
        <p:spPr>
          <a:xfrm>
            <a:off x="628650" y="1231900"/>
            <a:ext cx="7886700" cy="32003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9" name="Google Shape;49;p14"/>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0" name="Google Shape;50;p14"/>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1" name="Google Shape;51;p14"/>
          <p:cNvSpPr txBox="1">
            <a:spLocks noGrp="1"/>
          </p:cNvSpPr>
          <p:nvPr>
            <p:ph type="sldNum" idx="12"/>
          </p:nvPr>
        </p:nvSpPr>
        <p:spPr>
          <a:xfrm>
            <a:off x="6457950" y="4767263"/>
            <a:ext cx="50165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56"/>
        <p:cNvGrpSpPr/>
        <p:nvPr/>
      </p:nvGrpSpPr>
      <p:grpSpPr>
        <a:xfrm>
          <a:off x="0" y="0"/>
          <a:ext cx="0" cy="0"/>
          <a:chOff x="0" y="0"/>
          <a:chExt cx="0" cy="0"/>
        </a:xfrm>
      </p:grpSpPr>
      <p:sp>
        <p:nvSpPr>
          <p:cNvPr id="57" name="Google Shape;57;p45"/>
          <p:cNvSpPr txBox="1">
            <a:spLocks noGrp="1"/>
          </p:cNvSpPr>
          <p:nvPr>
            <p:ph type="ctrTitle"/>
          </p:nvPr>
        </p:nvSpPr>
        <p:spPr>
          <a:xfrm>
            <a:off x="0" y="2349499"/>
            <a:ext cx="9144000" cy="1372073"/>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4800"/>
              <a:buFont typeface="Calibri"/>
              <a:buNone/>
              <a:defRPr sz="4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45"/>
          <p:cNvSpPr txBox="1">
            <a:spLocks noGrp="1"/>
          </p:cNvSpPr>
          <p:nvPr>
            <p:ph type="subTitle" idx="1"/>
          </p:nvPr>
        </p:nvSpPr>
        <p:spPr>
          <a:xfrm>
            <a:off x="0" y="3889983"/>
            <a:ext cx="9144000" cy="124142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p:cNvPicPr preferRelativeResize="0"/>
          <p:nvPr/>
        </p:nvPicPr>
        <p:blipFill rotWithShape="1">
          <a:blip r:embed="rId3">
            <a:alphaModFix/>
          </a:blip>
          <a:srcRect t="8706"/>
          <a:stretch/>
        </p:blipFill>
        <p:spPr>
          <a:xfrm>
            <a:off x="-4412" y="0"/>
            <a:ext cx="9148411" cy="5143500"/>
          </a:xfrm>
          <a:prstGeom prst="rect">
            <a:avLst/>
          </a:prstGeom>
          <a:noFill/>
          <a:ln>
            <a:noFill/>
          </a:ln>
        </p:spPr>
      </p:pic>
      <p:pic>
        <p:nvPicPr>
          <p:cNvPr id="11" name="Google Shape;11;p32"/>
          <p:cNvPicPr preferRelativeResize="0"/>
          <p:nvPr/>
        </p:nvPicPr>
        <p:blipFill rotWithShape="1">
          <a:blip r:embed="rId4">
            <a:alphaModFix/>
          </a:blip>
          <a:srcRect/>
          <a:stretch/>
        </p:blipFill>
        <p:spPr>
          <a:xfrm>
            <a:off x="3930650" y="678085"/>
            <a:ext cx="1282700" cy="1367088"/>
          </a:xfrm>
          <a:prstGeom prst="rect">
            <a:avLst/>
          </a:prstGeom>
          <a:noFill/>
          <a:ln>
            <a:noFill/>
          </a:ln>
        </p:spPr>
      </p:pic>
      <p:sp>
        <p:nvSpPr>
          <p:cNvPr id="12" name="Google Shape;12;p32"/>
          <p:cNvSpPr/>
          <p:nvPr/>
        </p:nvSpPr>
        <p:spPr>
          <a:xfrm>
            <a:off x="0" y="2171700"/>
            <a:ext cx="9144000" cy="2971800"/>
          </a:xfrm>
          <a:prstGeom prst="rect">
            <a:avLst/>
          </a:prstGeom>
          <a:gradFill>
            <a:gsLst>
              <a:gs pos="0">
                <a:srgbClr val="000000">
                  <a:alpha val="0"/>
                </a:srgbClr>
              </a:gs>
              <a:gs pos="100000">
                <a:srgbClr val="002647"/>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36"/>
          <p:cNvPicPr preferRelativeResize="0"/>
          <p:nvPr/>
        </p:nvPicPr>
        <p:blipFill rotWithShape="1">
          <a:blip r:embed="rId5">
            <a:alphaModFix amt="10000"/>
          </a:blip>
          <a:srcRect t="8706"/>
          <a:stretch/>
        </p:blipFill>
        <p:spPr>
          <a:xfrm>
            <a:off x="-4412" y="0"/>
            <a:ext cx="9148411" cy="5143500"/>
          </a:xfrm>
          <a:prstGeom prst="rect">
            <a:avLst/>
          </a:prstGeom>
          <a:noFill/>
          <a:ln>
            <a:noFill/>
          </a:ln>
        </p:spPr>
      </p:pic>
      <p:pic>
        <p:nvPicPr>
          <p:cNvPr id="18" name="Google Shape;18;p36"/>
          <p:cNvPicPr preferRelativeResize="0"/>
          <p:nvPr/>
        </p:nvPicPr>
        <p:blipFill rotWithShape="1">
          <a:blip r:embed="rId6">
            <a:alphaModFix/>
          </a:blip>
          <a:srcRect t="90864"/>
          <a:stretch/>
        </p:blipFill>
        <p:spPr>
          <a:xfrm>
            <a:off x="0" y="4673600"/>
            <a:ext cx="9144000" cy="46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42"/>
          <p:cNvPicPr preferRelativeResize="0"/>
          <p:nvPr/>
        </p:nvPicPr>
        <p:blipFill rotWithShape="1">
          <a:blip r:embed="rId4">
            <a:alphaModFix amt="10000"/>
          </a:blip>
          <a:srcRect t="8706"/>
          <a:stretch/>
        </p:blipFill>
        <p:spPr>
          <a:xfrm>
            <a:off x="-4412" y="0"/>
            <a:ext cx="9148411" cy="5143500"/>
          </a:xfrm>
          <a:prstGeom prst="rect">
            <a:avLst/>
          </a:prstGeom>
          <a:noFill/>
          <a:ln>
            <a:noFill/>
          </a:ln>
        </p:spPr>
      </p:pic>
      <p:pic>
        <p:nvPicPr>
          <p:cNvPr id="39" name="Google Shape;39;p42"/>
          <p:cNvPicPr preferRelativeResize="0"/>
          <p:nvPr/>
        </p:nvPicPr>
        <p:blipFill rotWithShape="1">
          <a:blip r:embed="rId5">
            <a:alphaModFix/>
          </a:blip>
          <a:srcRect t="90864"/>
          <a:stretch/>
        </p:blipFill>
        <p:spPr>
          <a:xfrm>
            <a:off x="0" y="4673600"/>
            <a:ext cx="9144000" cy="469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44"/>
          <p:cNvPicPr preferRelativeResize="0"/>
          <p:nvPr/>
        </p:nvPicPr>
        <p:blipFill rotWithShape="1">
          <a:blip r:embed="rId3">
            <a:alphaModFix/>
          </a:blip>
          <a:srcRect t="8706"/>
          <a:stretch/>
        </p:blipFill>
        <p:spPr>
          <a:xfrm>
            <a:off x="-4412" y="0"/>
            <a:ext cx="9148411" cy="5143500"/>
          </a:xfrm>
          <a:prstGeom prst="rect">
            <a:avLst/>
          </a:prstGeom>
          <a:noFill/>
          <a:ln>
            <a:noFill/>
          </a:ln>
        </p:spPr>
      </p:pic>
      <p:sp>
        <p:nvSpPr>
          <p:cNvPr id="54" name="Google Shape;54;p44"/>
          <p:cNvSpPr/>
          <p:nvPr/>
        </p:nvSpPr>
        <p:spPr>
          <a:xfrm>
            <a:off x="648" y="0"/>
            <a:ext cx="9143352" cy="5143503"/>
          </a:xfrm>
          <a:prstGeom prst="rect">
            <a:avLst/>
          </a:prstGeom>
          <a:solidFill>
            <a:srgbClr val="0E1D40">
              <a:alpha val="6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274C"/>
              </a:solidFill>
              <a:latin typeface="Calibri"/>
              <a:ea typeface="Calibri"/>
              <a:cs typeface="Calibri"/>
              <a:sym typeface="Calibri"/>
            </a:endParaRPr>
          </a:p>
        </p:txBody>
      </p:sp>
      <p:pic>
        <p:nvPicPr>
          <p:cNvPr id="55" name="Google Shape;55;p44"/>
          <p:cNvPicPr preferRelativeResize="0"/>
          <p:nvPr/>
        </p:nvPicPr>
        <p:blipFill rotWithShape="1">
          <a:blip r:embed="rId4">
            <a:alphaModFix/>
          </a:blip>
          <a:srcRect/>
          <a:stretch/>
        </p:blipFill>
        <p:spPr>
          <a:xfrm>
            <a:off x="3930650" y="678085"/>
            <a:ext cx="1282700" cy="13670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lturejourney.umich.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0" y="2349499"/>
            <a:ext cx="9144000" cy="137207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en-US">
                <a:latin typeface="Calibri"/>
                <a:ea typeface="Calibri"/>
                <a:cs typeface="Calibri"/>
                <a:sym typeface="Calibri"/>
              </a:rPr>
              <a:t>Culture Change: </a:t>
            </a:r>
            <a:br>
              <a:rPr lang="en-US">
                <a:latin typeface="Calibri"/>
                <a:ea typeface="Calibri"/>
                <a:cs typeface="Calibri"/>
                <a:sym typeface="Calibri"/>
              </a:rPr>
            </a:br>
            <a:r>
              <a:rPr lang="en-US">
                <a:latin typeface="Calibri"/>
                <a:ea typeface="Calibri"/>
                <a:cs typeface="Calibri"/>
                <a:sym typeface="Calibri"/>
              </a:rPr>
              <a:t>Values Identification</a:t>
            </a:r>
            <a:endParaRPr>
              <a:latin typeface="Calibri"/>
              <a:ea typeface="Calibri"/>
              <a:cs typeface="Calibri"/>
              <a:sym typeface="Calibri"/>
            </a:endParaRPr>
          </a:p>
        </p:txBody>
      </p:sp>
      <p:sp>
        <p:nvSpPr>
          <p:cNvPr id="64" name="Google Shape;64;p1"/>
          <p:cNvSpPr txBox="1"/>
          <p:nvPr/>
        </p:nvSpPr>
        <p:spPr>
          <a:xfrm>
            <a:off x="2636968" y="2356109"/>
            <a:ext cx="38406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p:nvPr/>
        </p:nvSpPr>
        <p:spPr>
          <a:xfrm>
            <a:off x="628650" y="282575"/>
            <a:ext cx="7886700" cy="7080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Word Clouds Can Portray Different Aspects of Values Represented in the Statements</a:t>
            </a:r>
            <a:endParaRPr sz="1350" b="0" i="0" u="none" strike="noStrike" cap="none">
              <a:solidFill>
                <a:schemeClr val="dk1"/>
              </a:solidFill>
              <a:latin typeface="Calibri"/>
              <a:ea typeface="Calibri"/>
              <a:cs typeface="Calibri"/>
              <a:sym typeface="Calibri"/>
            </a:endParaRPr>
          </a:p>
        </p:txBody>
      </p:sp>
      <p:sp>
        <p:nvSpPr>
          <p:cNvPr id="133" name="Google Shape;133;p13"/>
          <p:cNvSpPr txBox="1"/>
          <p:nvPr/>
        </p:nvSpPr>
        <p:spPr>
          <a:xfrm>
            <a:off x="516006" y="4087481"/>
            <a:ext cx="4102100" cy="611188"/>
          </a:xfrm>
          <a:prstGeom prst="rect">
            <a:avLst/>
          </a:prstGeom>
          <a:solidFill>
            <a:srgbClr val="00000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All keywords show the range of values</a:t>
            </a:r>
            <a:endParaRPr sz="1350" b="0" i="0" u="none" strike="noStrike" cap="none">
              <a:solidFill>
                <a:schemeClr val="dk1"/>
              </a:solidFill>
              <a:latin typeface="Calibri"/>
              <a:ea typeface="Calibri"/>
              <a:cs typeface="Calibri"/>
              <a:sym typeface="Calibri"/>
            </a:endParaRPr>
          </a:p>
        </p:txBody>
      </p:sp>
      <p:sp>
        <p:nvSpPr>
          <p:cNvPr id="134" name="Google Shape;134;p13"/>
          <p:cNvSpPr txBox="1"/>
          <p:nvPr/>
        </p:nvSpPr>
        <p:spPr>
          <a:xfrm>
            <a:off x="5073581" y="4077193"/>
            <a:ext cx="3554413" cy="611188"/>
          </a:xfrm>
          <a:prstGeom prst="rect">
            <a:avLst/>
          </a:prstGeom>
          <a:solidFill>
            <a:srgbClr val="000000">
              <a:alpha val="4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0" i="0" u="none" strike="noStrike" cap="none">
                <a:solidFill>
                  <a:srgbClr val="FFFFFF"/>
                </a:solidFill>
                <a:latin typeface="Calibri"/>
                <a:ea typeface="Calibri"/>
                <a:cs typeface="Calibri"/>
                <a:sym typeface="Calibri"/>
              </a:rPr>
              <a:t>Common keywords appearing in at least two statements</a:t>
            </a:r>
            <a:endParaRPr sz="1350" b="0" i="0" u="none" strike="noStrike" cap="none">
              <a:solidFill>
                <a:schemeClr val="dk1"/>
              </a:solidFill>
              <a:latin typeface="Calibri"/>
              <a:ea typeface="Calibri"/>
              <a:cs typeface="Calibri"/>
              <a:sym typeface="Calibri"/>
            </a:endParaRPr>
          </a:p>
        </p:txBody>
      </p:sp>
      <p:pic>
        <p:nvPicPr>
          <p:cNvPr id="135" name="Google Shape;135;p13"/>
          <p:cNvPicPr preferRelativeResize="0"/>
          <p:nvPr/>
        </p:nvPicPr>
        <p:blipFill rotWithShape="1">
          <a:blip r:embed="rId3">
            <a:alphaModFix/>
          </a:blip>
          <a:srcRect/>
          <a:stretch/>
        </p:blipFill>
        <p:spPr>
          <a:xfrm>
            <a:off x="1171013" y="1295400"/>
            <a:ext cx="2792081" cy="2792081"/>
          </a:xfrm>
          <a:prstGeom prst="rect">
            <a:avLst/>
          </a:prstGeom>
          <a:noFill/>
          <a:ln>
            <a:noFill/>
          </a:ln>
        </p:spPr>
      </p:pic>
      <p:pic>
        <p:nvPicPr>
          <p:cNvPr id="136" name="Google Shape;136;p13"/>
          <p:cNvPicPr preferRelativeResize="0"/>
          <p:nvPr/>
        </p:nvPicPr>
        <p:blipFill rotWithShape="1">
          <a:blip r:embed="rId4">
            <a:alphaModFix/>
          </a:blip>
          <a:srcRect/>
          <a:stretch/>
        </p:blipFill>
        <p:spPr>
          <a:xfrm>
            <a:off x="5459894" y="1300537"/>
            <a:ext cx="2781793" cy="27817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628649" y="282575"/>
            <a:ext cx="8111089"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PHASE 2: Gather &amp; Analyze Evidence  </a:t>
            </a:r>
            <a:br>
              <a:rPr lang="en-US" sz="3200"/>
            </a:br>
            <a:r>
              <a:rPr lang="en-US" sz="3200"/>
              <a:t>(October 2021 – April 2022)  </a:t>
            </a:r>
            <a:endParaRPr/>
          </a:p>
        </p:txBody>
      </p:sp>
      <p:sp>
        <p:nvSpPr>
          <p:cNvPr id="142" name="Google Shape;142;p22"/>
          <p:cNvSpPr txBox="1">
            <a:spLocks noGrp="1"/>
          </p:cNvSpPr>
          <p:nvPr>
            <p:ph type="subTitle" idx="1"/>
          </p:nvPr>
        </p:nvSpPr>
        <p:spPr>
          <a:xfrm>
            <a:off x="628650" y="1434030"/>
            <a:ext cx="7886700" cy="3200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000000"/>
              </a:buClr>
              <a:buSzPts val="2400"/>
              <a:buFont typeface="Calibri"/>
              <a:buChar char="●"/>
            </a:pPr>
            <a:r>
              <a:rPr lang="en-US">
                <a:solidFill>
                  <a:srgbClr val="000000"/>
                </a:solidFill>
              </a:rPr>
              <a:t>Engage U-M community at large to inform on process, methodology and foundational values, and solicit feedback through information sessions and Town Halls  </a:t>
            </a:r>
            <a:endParaRPr>
              <a:solidFill>
                <a:srgbClr val="000000"/>
              </a:solidFill>
            </a:endParaRPr>
          </a:p>
          <a:p>
            <a:pPr marL="457200" lvl="0" indent="-381000" algn="l" rtl="0">
              <a:lnSpc>
                <a:spcPct val="100000"/>
              </a:lnSpc>
              <a:spcBef>
                <a:spcPts val="1000"/>
              </a:spcBef>
              <a:spcAft>
                <a:spcPts val="1000"/>
              </a:spcAft>
              <a:buClr>
                <a:srgbClr val="000000"/>
              </a:buClr>
              <a:buSzPts val="2400"/>
              <a:buFont typeface="Calibri"/>
              <a:buChar char="●"/>
            </a:pPr>
            <a:r>
              <a:rPr lang="en-US">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Gather and analyze evidence demonstrating the gap between U-M’s stated values and lived experience through survey results, focus groups, and interviews</a:t>
            </a:r>
            <a:endParaRPr>
              <a:solidFill>
                <a:srgbClr val="000000"/>
              </a:solidFill>
            </a:endParaRPr>
          </a:p>
        </p:txBody>
      </p:sp>
      <p:grpSp>
        <p:nvGrpSpPr>
          <p:cNvPr id="143" name="Google Shape;143;p22"/>
          <p:cNvGrpSpPr/>
          <p:nvPr/>
        </p:nvGrpSpPr>
        <p:grpSpPr>
          <a:xfrm>
            <a:off x="7184682" y="3945600"/>
            <a:ext cx="1959390" cy="606300"/>
            <a:chOff x="6720500" y="4012625"/>
            <a:chExt cx="1722843" cy="606300"/>
          </a:xfrm>
        </p:grpSpPr>
        <p:sp>
          <p:nvSpPr>
            <p:cNvPr id="144" name="Google Shape;144;p22"/>
            <p:cNvSpPr/>
            <p:nvPr/>
          </p:nvSpPr>
          <p:spPr>
            <a:xfrm>
              <a:off x="6720500" y="4012625"/>
              <a:ext cx="1601400" cy="606300"/>
            </a:xfrm>
            <a:prstGeom prst="ellipse">
              <a:avLst/>
            </a:prstGeom>
            <a:solidFill>
              <a:srgbClr val="2F549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2"/>
            <p:cNvSpPr txBox="1"/>
            <p:nvPr/>
          </p:nvSpPr>
          <p:spPr>
            <a:xfrm>
              <a:off x="6806243" y="4100225"/>
              <a:ext cx="16371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Objectives 2 &amp; 3</a:t>
              </a:r>
              <a:endParaRPr sz="1600" b="1"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Font typeface="Calibri"/>
              <a:buNone/>
            </a:pPr>
            <a:r>
              <a:rPr lang="en-US"/>
              <a:t>Engagement opportunities: </a:t>
            </a:r>
            <a:br>
              <a:rPr lang="en-US"/>
            </a:br>
            <a:endParaRPr/>
          </a:p>
        </p:txBody>
      </p:sp>
      <p:sp>
        <p:nvSpPr>
          <p:cNvPr id="152" name="Google Shape;152;p19"/>
          <p:cNvSpPr txBox="1">
            <a:spLocks noGrp="1"/>
          </p:cNvSpPr>
          <p:nvPr>
            <p:ph type="subTitle" idx="1"/>
          </p:nvPr>
        </p:nvSpPr>
        <p:spPr>
          <a:xfrm>
            <a:off x="628650" y="1231900"/>
            <a:ext cx="7886700" cy="3200399"/>
          </a:xfrm>
          <a:prstGeom prst="rect">
            <a:avLst/>
          </a:prstGeom>
          <a:noFill/>
          <a:ln>
            <a:noFill/>
          </a:ln>
        </p:spPr>
        <p:txBody>
          <a:bodyPr spcFirstLastPara="1" wrap="square" lIns="91425" tIns="45700" rIns="91425" bIns="45700" anchor="t" anchorCtr="0">
            <a:noAutofit/>
          </a:bodyPr>
          <a:lstStyle/>
          <a:p>
            <a:pPr marL="342900" lvl="1" indent="-342900" algn="l" rtl="0">
              <a:lnSpc>
                <a:spcPct val="90000"/>
              </a:lnSpc>
              <a:spcBef>
                <a:spcPts val="0"/>
              </a:spcBef>
              <a:spcAft>
                <a:spcPts val="0"/>
              </a:spcAft>
              <a:buClr>
                <a:schemeClr val="dk1"/>
              </a:buClr>
              <a:buSzPts val="2800"/>
              <a:buFont typeface="Arial"/>
              <a:buChar char="•"/>
            </a:pPr>
            <a:r>
              <a:rPr lang="en-US" sz="2800"/>
              <a:t>Information Sessions </a:t>
            </a:r>
            <a:endParaRPr/>
          </a:p>
          <a:p>
            <a:pPr marL="342900" lvl="1" indent="-342900" algn="l" rtl="0">
              <a:lnSpc>
                <a:spcPct val="90000"/>
              </a:lnSpc>
              <a:spcBef>
                <a:spcPts val="500"/>
              </a:spcBef>
              <a:spcAft>
                <a:spcPts val="0"/>
              </a:spcAft>
              <a:buClr>
                <a:schemeClr val="dk1"/>
              </a:buClr>
              <a:buSzPts val="2800"/>
              <a:buFont typeface="Arial"/>
              <a:buChar char="•"/>
            </a:pPr>
            <a:r>
              <a:rPr lang="en-US" sz="2800"/>
              <a:t>Town Halls</a:t>
            </a:r>
            <a:endParaRPr/>
          </a:p>
          <a:p>
            <a:pPr marL="342900" lvl="1" indent="-342900" algn="l" rtl="0">
              <a:lnSpc>
                <a:spcPct val="90000"/>
              </a:lnSpc>
              <a:spcBef>
                <a:spcPts val="500"/>
              </a:spcBef>
              <a:spcAft>
                <a:spcPts val="0"/>
              </a:spcAft>
              <a:buClr>
                <a:schemeClr val="dk1"/>
              </a:buClr>
              <a:buSzPts val="2800"/>
              <a:buFont typeface="Arial"/>
              <a:buChar char="•"/>
            </a:pPr>
            <a:r>
              <a:rPr lang="en-US" sz="2800"/>
              <a:t>Focus Groups</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ctrTitle"/>
          </p:nvPr>
        </p:nvSpPr>
        <p:spPr>
          <a:xfrm>
            <a:off x="628649" y="282575"/>
            <a:ext cx="8111089"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PHASE 3: Recommendations </a:t>
            </a:r>
            <a:br>
              <a:rPr lang="en-US" sz="3200"/>
            </a:br>
            <a:r>
              <a:rPr lang="en-US" sz="3200"/>
              <a:t>(April 2022 – May 2022)</a:t>
            </a:r>
            <a:br>
              <a:rPr lang="en-US" sz="3200"/>
            </a:br>
            <a:endParaRPr/>
          </a:p>
        </p:txBody>
      </p:sp>
      <p:sp>
        <p:nvSpPr>
          <p:cNvPr id="158" name="Google Shape;158;p10"/>
          <p:cNvSpPr txBox="1">
            <a:spLocks noGrp="1"/>
          </p:cNvSpPr>
          <p:nvPr>
            <p:ph type="subTitle" idx="1"/>
          </p:nvPr>
        </p:nvSpPr>
        <p:spPr>
          <a:xfrm>
            <a:off x="628650" y="1434030"/>
            <a:ext cx="7886700" cy="3200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000000"/>
              </a:buClr>
              <a:buSzPts val="2400"/>
              <a:buFont typeface="Calibri"/>
              <a:buChar char="●"/>
            </a:pPr>
            <a:r>
              <a:rPr lang="en-US">
                <a:solidFill>
                  <a:srgbClr val="000000"/>
                </a:solidFill>
              </a:rPr>
              <a:t>Prepare and submit recommendations per working group objectives to president and executive officers</a:t>
            </a:r>
            <a:endParaRPr/>
          </a:p>
        </p:txBody>
      </p:sp>
      <p:grpSp>
        <p:nvGrpSpPr>
          <p:cNvPr id="159" name="Google Shape;159;p10"/>
          <p:cNvGrpSpPr/>
          <p:nvPr/>
        </p:nvGrpSpPr>
        <p:grpSpPr>
          <a:xfrm>
            <a:off x="7184684" y="3945600"/>
            <a:ext cx="2081318" cy="606300"/>
            <a:chOff x="6720500" y="4012625"/>
            <a:chExt cx="1830051" cy="606300"/>
          </a:xfrm>
        </p:grpSpPr>
        <p:sp>
          <p:nvSpPr>
            <p:cNvPr id="160" name="Google Shape;160;p10"/>
            <p:cNvSpPr/>
            <p:nvPr/>
          </p:nvSpPr>
          <p:spPr>
            <a:xfrm>
              <a:off x="6720500" y="4012625"/>
              <a:ext cx="1601400" cy="606300"/>
            </a:xfrm>
            <a:prstGeom prst="ellipse">
              <a:avLst/>
            </a:prstGeom>
            <a:solidFill>
              <a:srgbClr val="2F549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0"/>
            <p:cNvSpPr txBox="1"/>
            <p:nvPr/>
          </p:nvSpPr>
          <p:spPr>
            <a:xfrm>
              <a:off x="6913451" y="4100225"/>
              <a:ext cx="16371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Objectives 4</a:t>
              </a:r>
              <a:endParaRPr sz="1600" b="1" i="0" u="none" strike="noStrike" cap="non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ctrTitle"/>
          </p:nvPr>
        </p:nvSpPr>
        <p:spPr>
          <a:xfrm>
            <a:off x="0" y="2349499"/>
            <a:ext cx="9144000" cy="137207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Calibri"/>
              <a:buNone/>
            </a:pPr>
            <a:r>
              <a:rPr lang="en-US"/>
              <a:t>Questions and Feedback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Font typeface="Calibri"/>
              <a:buNone/>
            </a:pPr>
            <a:r>
              <a:rPr lang="en-US"/>
              <a:t>Harmful Events</a:t>
            </a:r>
            <a:endParaRPr/>
          </a:p>
        </p:txBody>
      </p:sp>
      <p:sp>
        <p:nvSpPr>
          <p:cNvPr id="71" name="Google Shape;71;p3"/>
          <p:cNvSpPr txBox="1">
            <a:spLocks noGrp="1"/>
          </p:cNvSpPr>
          <p:nvPr>
            <p:ph type="subTitle" idx="1"/>
          </p:nvPr>
        </p:nvSpPr>
        <p:spPr>
          <a:xfrm>
            <a:off x="628650" y="1003300"/>
            <a:ext cx="8241900" cy="3200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Calibri"/>
              <a:buChar char="•"/>
            </a:pPr>
            <a:r>
              <a:rPr lang="en-US"/>
              <a:t>Wilmer-Hale Report – “…over the course of more than fifteen years, Philbert engaged in sexually harassing behavior….”</a:t>
            </a:r>
            <a:endParaRPr/>
          </a:p>
          <a:p>
            <a:pPr marL="342900" lvl="0" indent="-342900" algn="l" rtl="0">
              <a:lnSpc>
                <a:spcPct val="90000"/>
              </a:lnSpc>
              <a:spcBef>
                <a:spcPts val="1000"/>
              </a:spcBef>
              <a:spcAft>
                <a:spcPts val="0"/>
              </a:spcAft>
              <a:buClr>
                <a:schemeClr val="dk1"/>
              </a:buClr>
              <a:buSzPts val="2400"/>
              <a:buFont typeface="Calibri"/>
              <a:buChar char="•"/>
            </a:pPr>
            <a:r>
              <a:rPr lang="en-US"/>
              <a:t>Dr. Anderson Lawsuit –  University's 240-page report, commissioned and paid for by UM, concluded Anderson sexually abused patients, 90% of whom were men, on "countless occasions." </a:t>
            </a:r>
            <a:endParaRPr/>
          </a:p>
          <a:p>
            <a:pPr marL="342900" lvl="0" indent="-342900" algn="l" rtl="0">
              <a:lnSpc>
                <a:spcPct val="90000"/>
              </a:lnSpc>
              <a:spcBef>
                <a:spcPts val="1000"/>
              </a:spcBef>
              <a:spcAft>
                <a:spcPts val="0"/>
              </a:spcAft>
              <a:buClr>
                <a:schemeClr val="dk1"/>
              </a:buClr>
              <a:buSzPts val="2400"/>
              <a:buFont typeface="Calibri"/>
              <a:buChar char="•"/>
            </a:pPr>
            <a:r>
              <a:rPr lang="en-US"/>
              <a:t>Michigan Daily – “Former students bring 40 years of misconduct allegations against SMTD professor [Stephen Shipps]”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Aspiration &amp; Challenges</a:t>
            </a:r>
            <a:endParaRPr/>
          </a:p>
        </p:txBody>
      </p:sp>
      <p:sp>
        <p:nvSpPr>
          <p:cNvPr id="78" name="Google Shape;78;p4"/>
          <p:cNvSpPr txBox="1">
            <a:spLocks noGrp="1"/>
          </p:cNvSpPr>
          <p:nvPr>
            <p:ph type="subTitle" idx="1"/>
          </p:nvPr>
        </p:nvSpPr>
        <p:spPr>
          <a:xfrm>
            <a:off x="764992" y="1113737"/>
            <a:ext cx="7886700" cy="32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We deeply </a:t>
            </a:r>
            <a:r>
              <a:rPr lang="en-US" b="1"/>
              <a:t>aspire to be an inclusive environment where everyone feels valued</a:t>
            </a:r>
            <a:r>
              <a:rPr lang="en-US"/>
              <a:t> and each individual can see a connection to the University mission: to make this a better world through education and research.</a:t>
            </a: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r>
              <a:rPr lang="en-US" u="sng"/>
              <a:t>Challenges:</a:t>
            </a:r>
            <a:endParaRPr u="sng"/>
          </a:p>
          <a:p>
            <a:pPr marL="914400" lvl="0" indent="-457200" algn="l" rtl="0">
              <a:lnSpc>
                <a:spcPct val="90000"/>
              </a:lnSpc>
              <a:spcBef>
                <a:spcPts val="0"/>
              </a:spcBef>
              <a:spcAft>
                <a:spcPts val="0"/>
              </a:spcAft>
              <a:buSzPts val="2400"/>
              <a:buFont typeface="Calibri"/>
              <a:buAutoNum type="arabicPeriod"/>
            </a:pPr>
            <a:r>
              <a:rPr lang="en-US"/>
              <a:t>Lack of accountability </a:t>
            </a:r>
            <a:endParaRPr/>
          </a:p>
          <a:p>
            <a:pPr marL="914400" lvl="0" indent="-457200" algn="l" rtl="0">
              <a:lnSpc>
                <a:spcPct val="90000"/>
              </a:lnSpc>
              <a:spcBef>
                <a:spcPts val="0"/>
              </a:spcBef>
              <a:spcAft>
                <a:spcPts val="0"/>
              </a:spcAft>
              <a:buSzPts val="2400"/>
              <a:buFont typeface="Calibri"/>
              <a:buAutoNum type="arabicPeriod"/>
            </a:pPr>
            <a:r>
              <a:rPr lang="en-US"/>
              <a:t>Lack of trust</a:t>
            </a:r>
            <a:endParaRPr/>
          </a:p>
          <a:p>
            <a:pPr marL="914400" lvl="0" indent="-457200" algn="l" rtl="0">
              <a:lnSpc>
                <a:spcPct val="90000"/>
              </a:lnSpc>
              <a:spcBef>
                <a:spcPts val="0"/>
              </a:spcBef>
              <a:spcAft>
                <a:spcPts val="0"/>
              </a:spcAft>
              <a:buSzPts val="2400"/>
              <a:buFont typeface="Calibri"/>
              <a:buAutoNum type="arabicPeriod"/>
            </a:pPr>
            <a:r>
              <a:rPr lang="en-US"/>
              <a:t>Fear of retaliation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03ac92bd8c_1_2"/>
          <p:cNvSpPr txBox="1"/>
          <p:nvPr/>
        </p:nvSpPr>
        <p:spPr>
          <a:xfrm>
            <a:off x="628650" y="282575"/>
            <a:ext cx="78867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UM Culture Change Initiatives</a:t>
            </a:r>
            <a:endParaRPr sz="1350" b="0" i="0" u="none" strike="noStrike" cap="none">
              <a:solidFill>
                <a:schemeClr val="dk1"/>
              </a:solidFill>
              <a:latin typeface="Calibri"/>
              <a:ea typeface="Calibri"/>
              <a:cs typeface="Calibri"/>
              <a:sym typeface="Calibri"/>
            </a:endParaRPr>
          </a:p>
        </p:txBody>
      </p:sp>
      <p:pic>
        <p:nvPicPr>
          <p:cNvPr id="85" name="Google Shape;85;g103ac92bd8c_1_2"/>
          <p:cNvPicPr preferRelativeResize="0"/>
          <p:nvPr/>
        </p:nvPicPr>
        <p:blipFill rotWithShape="1">
          <a:blip r:embed="rId3">
            <a:alphaModFix/>
          </a:blip>
          <a:srcRect/>
          <a:stretch/>
        </p:blipFill>
        <p:spPr>
          <a:xfrm>
            <a:off x="881825" y="853075"/>
            <a:ext cx="7553325" cy="360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ctrTitle"/>
          </p:nvPr>
        </p:nvSpPr>
        <p:spPr>
          <a:xfrm>
            <a:off x="628650" y="282575"/>
            <a:ext cx="7886700"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800"/>
              <a:buFont typeface="Calibri"/>
              <a:buNone/>
            </a:pPr>
            <a:r>
              <a:rPr lang="en-US"/>
              <a:t>Values are Foundational</a:t>
            </a:r>
            <a:endParaRPr/>
          </a:p>
        </p:txBody>
      </p:sp>
      <p:sp>
        <p:nvSpPr>
          <p:cNvPr id="92" name="Google Shape;92;p6"/>
          <p:cNvSpPr txBox="1">
            <a:spLocks noGrp="1"/>
          </p:cNvSpPr>
          <p:nvPr>
            <p:ph type="subTitle" idx="1"/>
          </p:nvPr>
        </p:nvSpPr>
        <p:spPr>
          <a:xfrm>
            <a:off x="628650" y="1231900"/>
            <a:ext cx="8071500" cy="3200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b="1"/>
              <a:t>Establishing shared values is the first step </a:t>
            </a:r>
            <a:r>
              <a:rPr lang="en-US"/>
              <a:t>to unify our community and build a culture that fosters trust and provides a strong foundation to live up to our highest ideals.</a:t>
            </a:r>
            <a:endParaRPr/>
          </a:p>
          <a:p>
            <a:pPr marL="342900" lvl="0" indent="-342900" algn="l" rtl="0">
              <a:lnSpc>
                <a:spcPct val="90000"/>
              </a:lnSpc>
              <a:spcBef>
                <a:spcPts val="1000"/>
              </a:spcBef>
              <a:spcAft>
                <a:spcPts val="0"/>
              </a:spcAft>
              <a:buClr>
                <a:schemeClr val="dk1"/>
              </a:buClr>
              <a:buSzPts val="2400"/>
              <a:buFont typeface="Arial"/>
              <a:buChar char="•"/>
            </a:pPr>
            <a:r>
              <a:rPr lang="en-US" b="1"/>
              <a:t>Shared values will communicate our core beliefs as a University community </a:t>
            </a:r>
            <a:r>
              <a:rPr lang="en-US"/>
              <a:t>and prioritize the principles of care, support, education and prevention across our institution. </a:t>
            </a:r>
            <a:endParaRPr/>
          </a:p>
          <a:p>
            <a:pPr marL="342900" lvl="0" indent="-190500" algn="l" rtl="0">
              <a:lnSpc>
                <a:spcPct val="90000"/>
              </a:lnSpc>
              <a:spcBef>
                <a:spcPts val="1000"/>
              </a:spcBef>
              <a:spcAft>
                <a:spcPts val="0"/>
              </a:spcAft>
              <a:buClr>
                <a:schemeClr val="dk1"/>
              </a:buClr>
              <a:buSzPts val="2400"/>
              <a:buFont typeface="Arial"/>
              <a:buNone/>
            </a:pPr>
            <a:endParaRPr/>
          </a:p>
          <a:p>
            <a:pPr marL="342900" lvl="0" indent="-190500" algn="l" rtl="0">
              <a:lnSpc>
                <a:spcPct val="90000"/>
              </a:lnSpc>
              <a:spcBef>
                <a:spcPts val="1000"/>
              </a:spcBef>
              <a:spcAft>
                <a:spcPts val="0"/>
              </a:spcAft>
              <a:buClr>
                <a:schemeClr val="dk1"/>
              </a:buClr>
              <a:buSzPts val="24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cb814831d5_0_0"/>
          <p:cNvSpPr txBox="1">
            <a:spLocks noGrp="1"/>
          </p:cNvSpPr>
          <p:nvPr>
            <p:ph type="ctrTitle"/>
          </p:nvPr>
        </p:nvSpPr>
        <p:spPr>
          <a:xfrm>
            <a:off x="628650" y="64650"/>
            <a:ext cx="7886700" cy="70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800"/>
              <a:buNone/>
            </a:pPr>
            <a:r>
              <a:rPr lang="en-US" sz="3000" u="sng">
                <a:solidFill>
                  <a:schemeClr val="hlink"/>
                </a:solidFill>
                <a:hlinkClick r:id="rId3"/>
              </a:rPr>
              <a:t>https://culturejourney.umich.edu/</a:t>
            </a:r>
            <a:endParaRPr sz="3000"/>
          </a:p>
          <a:p>
            <a:pPr marL="0" lvl="0" indent="0" algn="ctr" rtl="0">
              <a:lnSpc>
                <a:spcPct val="90000"/>
              </a:lnSpc>
              <a:spcBef>
                <a:spcPts val="0"/>
              </a:spcBef>
              <a:spcAft>
                <a:spcPts val="0"/>
              </a:spcAft>
              <a:buSzPts val="4800"/>
              <a:buNone/>
            </a:pPr>
            <a:endParaRPr sz="3000"/>
          </a:p>
        </p:txBody>
      </p:sp>
      <p:sp>
        <p:nvSpPr>
          <p:cNvPr id="99" name="Google Shape;99;gcb814831d5_0_0"/>
          <p:cNvSpPr txBox="1">
            <a:spLocks noGrp="1"/>
          </p:cNvSpPr>
          <p:nvPr>
            <p:ph type="subTitle" idx="1"/>
          </p:nvPr>
        </p:nvSpPr>
        <p:spPr>
          <a:xfrm>
            <a:off x="628650" y="1231900"/>
            <a:ext cx="7886700" cy="32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pic>
        <p:nvPicPr>
          <p:cNvPr id="100" name="Google Shape;100;gcb814831d5_0_0"/>
          <p:cNvPicPr preferRelativeResize="0"/>
          <p:nvPr/>
        </p:nvPicPr>
        <p:blipFill rotWithShape="1">
          <a:blip r:embed="rId4">
            <a:alphaModFix/>
          </a:blip>
          <a:srcRect/>
          <a:stretch/>
        </p:blipFill>
        <p:spPr>
          <a:xfrm>
            <a:off x="335681" y="591975"/>
            <a:ext cx="4158020" cy="4068951"/>
          </a:xfrm>
          <a:prstGeom prst="rect">
            <a:avLst/>
          </a:prstGeom>
          <a:noFill/>
          <a:ln>
            <a:noFill/>
          </a:ln>
        </p:spPr>
      </p:pic>
      <p:pic>
        <p:nvPicPr>
          <p:cNvPr id="101" name="Google Shape;101;gcb814831d5_0_0"/>
          <p:cNvPicPr preferRelativeResize="0"/>
          <p:nvPr/>
        </p:nvPicPr>
        <p:blipFill rotWithShape="1">
          <a:blip r:embed="rId5">
            <a:alphaModFix/>
          </a:blip>
          <a:srcRect/>
          <a:stretch/>
        </p:blipFill>
        <p:spPr>
          <a:xfrm>
            <a:off x="4576575" y="567725"/>
            <a:ext cx="4235174" cy="409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628649" y="282575"/>
            <a:ext cx="8111089" cy="708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PHASE 1: Assess Current State &amp; Plan </a:t>
            </a:r>
            <a:endParaRPr sz="3200"/>
          </a:p>
          <a:p>
            <a:pPr marL="0" lvl="0" indent="0" algn="l" rtl="0">
              <a:lnSpc>
                <a:spcPct val="90000"/>
              </a:lnSpc>
              <a:spcBef>
                <a:spcPts val="0"/>
              </a:spcBef>
              <a:spcAft>
                <a:spcPts val="0"/>
              </a:spcAft>
              <a:buClr>
                <a:schemeClr val="dk1"/>
              </a:buClr>
              <a:buSzPts val="3200"/>
              <a:buFont typeface="Calibri"/>
              <a:buNone/>
            </a:pPr>
            <a:r>
              <a:rPr lang="en-US" sz="3200"/>
              <a:t>(May 2021 - October 2021)  </a:t>
            </a:r>
            <a:endParaRPr/>
          </a:p>
        </p:txBody>
      </p:sp>
      <p:sp>
        <p:nvSpPr>
          <p:cNvPr id="107" name="Google Shape;107;p21"/>
          <p:cNvSpPr txBox="1">
            <a:spLocks noGrp="1"/>
          </p:cNvSpPr>
          <p:nvPr>
            <p:ph type="subTitle" idx="1"/>
          </p:nvPr>
        </p:nvSpPr>
        <p:spPr>
          <a:xfrm>
            <a:off x="628650" y="1434027"/>
            <a:ext cx="7814400" cy="1601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a:t>Convene Working Group </a:t>
            </a:r>
            <a:endParaRPr/>
          </a:p>
          <a:p>
            <a:pPr marL="457200" lvl="0" indent="-381000" algn="l" rtl="0">
              <a:lnSpc>
                <a:spcPct val="100000"/>
              </a:lnSpc>
              <a:spcBef>
                <a:spcPts val="0"/>
              </a:spcBef>
              <a:spcAft>
                <a:spcPts val="0"/>
              </a:spcAft>
              <a:buSzPts val="2400"/>
              <a:buChar char="●"/>
            </a:pPr>
            <a:r>
              <a:rPr lang="en-US"/>
              <a:t>Plan and assess per objectives of working group charge</a:t>
            </a:r>
            <a:endParaRPr/>
          </a:p>
          <a:p>
            <a:pPr marL="457200" lvl="0" indent="-381000" algn="l" rtl="0">
              <a:lnSpc>
                <a:spcPct val="100000"/>
              </a:lnSpc>
              <a:spcBef>
                <a:spcPts val="0"/>
              </a:spcBef>
              <a:spcAft>
                <a:spcPts val="0"/>
              </a:spcAft>
              <a:buSzPts val="2400"/>
              <a:buChar char="●"/>
            </a:pPr>
            <a:r>
              <a:rPr lang="en-US"/>
              <a:t>Visualize and describe the network of existing university-wide values  </a:t>
            </a:r>
            <a:endParaRPr/>
          </a:p>
        </p:txBody>
      </p:sp>
      <p:grpSp>
        <p:nvGrpSpPr>
          <p:cNvPr id="108" name="Google Shape;108;p21"/>
          <p:cNvGrpSpPr/>
          <p:nvPr/>
        </p:nvGrpSpPr>
        <p:grpSpPr>
          <a:xfrm>
            <a:off x="7290138" y="3945609"/>
            <a:ext cx="1794825" cy="606300"/>
            <a:chOff x="6720500" y="4012625"/>
            <a:chExt cx="1794825" cy="606300"/>
          </a:xfrm>
        </p:grpSpPr>
        <p:sp>
          <p:nvSpPr>
            <p:cNvPr id="109" name="Google Shape;109;p21"/>
            <p:cNvSpPr/>
            <p:nvPr/>
          </p:nvSpPr>
          <p:spPr>
            <a:xfrm>
              <a:off x="6720500" y="4012625"/>
              <a:ext cx="1601400" cy="606300"/>
            </a:xfrm>
            <a:prstGeom prst="ellipse">
              <a:avLst/>
            </a:prstGeom>
            <a:solidFill>
              <a:srgbClr val="2F549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1"/>
            <p:cNvSpPr txBox="1"/>
            <p:nvPr/>
          </p:nvSpPr>
          <p:spPr>
            <a:xfrm>
              <a:off x="6878225" y="4100225"/>
              <a:ext cx="16371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Objective 1</a:t>
              </a:r>
              <a:endParaRPr sz="1600" b="1" i="0" u="none" strike="noStrike" cap="non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f7834ecce1_0_1"/>
          <p:cNvSpPr txBox="1">
            <a:spLocks noGrp="1"/>
          </p:cNvSpPr>
          <p:nvPr>
            <p:ph type="ctrTitle"/>
          </p:nvPr>
        </p:nvSpPr>
        <p:spPr>
          <a:xfrm>
            <a:off x="411315" y="297825"/>
            <a:ext cx="8354700" cy="70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Font typeface="Calibri"/>
              <a:buNone/>
            </a:pPr>
            <a:r>
              <a:rPr lang="en-US" sz="3200"/>
              <a:t>Process Summary - Institute of Social Research</a:t>
            </a:r>
            <a:endParaRPr sz="3200"/>
          </a:p>
        </p:txBody>
      </p:sp>
      <p:sp>
        <p:nvSpPr>
          <p:cNvPr id="117" name="Google Shape;117;gf7834ecce1_0_1"/>
          <p:cNvSpPr txBox="1"/>
          <p:nvPr/>
        </p:nvSpPr>
        <p:spPr>
          <a:xfrm>
            <a:off x="166425" y="4419475"/>
            <a:ext cx="792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Calibri"/>
              <a:buNone/>
            </a:pPr>
            <a:r>
              <a:rPr lang="en-US" sz="1200" b="0" i="0" u="none" strike="noStrike" cap="none">
                <a:solidFill>
                  <a:schemeClr val="dk1"/>
                </a:solidFill>
                <a:latin typeface="Calibri"/>
                <a:ea typeface="Calibri"/>
                <a:cs typeface="Calibri"/>
                <a:sym typeface="Calibri"/>
              </a:rPr>
              <a:t>1. Bird, Steven, Edward Loper and Ewan Klein (2009), Natural Language Processing with Python. O’Reilly Media Inc.</a:t>
            </a:r>
            <a:endParaRPr sz="1650" b="0" i="0" u="none" strike="noStrike" cap="none">
              <a:solidFill>
                <a:schemeClr val="dk1"/>
              </a:solidFill>
              <a:latin typeface="Calibri"/>
              <a:ea typeface="Calibri"/>
              <a:cs typeface="Calibri"/>
              <a:sym typeface="Calibri"/>
            </a:endParaRPr>
          </a:p>
        </p:txBody>
      </p:sp>
      <p:sp>
        <p:nvSpPr>
          <p:cNvPr id="118" name="Google Shape;118;gf7834ecce1_0_1"/>
          <p:cNvSpPr txBox="1">
            <a:spLocks noGrp="1"/>
          </p:cNvSpPr>
          <p:nvPr>
            <p:ph type="subTitle" idx="1"/>
          </p:nvPr>
        </p:nvSpPr>
        <p:spPr>
          <a:xfrm>
            <a:off x="479575" y="793475"/>
            <a:ext cx="8404800" cy="314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None/>
            </a:pPr>
            <a:r>
              <a:rPr lang="en-US" sz="2000" b="1"/>
              <a:t>Purpose:</a:t>
            </a:r>
            <a:endParaRPr sz="2000"/>
          </a:p>
          <a:p>
            <a:pPr marL="457200" lvl="0" indent="-342900" algn="l" rtl="0">
              <a:lnSpc>
                <a:spcPct val="100000"/>
              </a:lnSpc>
              <a:spcBef>
                <a:spcPts val="0"/>
              </a:spcBef>
              <a:spcAft>
                <a:spcPts val="0"/>
              </a:spcAft>
              <a:buSzPts val="1800"/>
              <a:buChar char="●"/>
            </a:pPr>
            <a:r>
              <a:rPr lang="en-US" sz="1800" b="1"/>
              <a:t>Investigate the values espoused by different units</a:t>
            </a:r>
            <a:r>
              <a:rPr lang="en-US" sz="1800"/>
              <a:t>. </a:t>
            </a:r>
            <a:endParaRPr sz="1800"/>
          </a:p>
          <a:p>
            <a:pPr marL="457200" lvl="0" indent="-342900" algn="l" rtl="0">
              <a:lnSpc>
                <a:spcPct val="100000"/>
              </a:lnSpc>
              <a:spcBef>
                <a:spcPts val="0"/>
              </a:spcBef>
              <a:spcAft>
                <a:spcPts val="0"/>
              </a:spcAft>
              <a:buSzPts val="1800"/>
              <a:buChar char="●"/>
            </a:pPr>
            <a:r>
              <a:rPr lang="en-US" sz="1800" b="1"/>
              <a:t>Create a series of visualizations</a:t>
            </a:r>
            <a:r>
              <a:rPr lang="en-US" sz="1800"/>
              <a:t> illustrating the relatively common conceptual elements in the various value statements </a:t>
            </a:r>
            <a:endParaRPr sz="1800"/>
          </a:p>
          <a:p>
            <a:pPr marL="0" lvl="0" indent="0" algn="l" rtl="0">
              <a:lnSpc>
                <a:spcPct val="100000"/>
              </a:lnSpc>
              <a:spcBef>
                <a:spcPts val="1000"/>
              </a:spcBef>
              <a:spcAft>
                <a:spcPts val="0"/>
              </a:spcAft>
              <a:buClr>
                <a:schemeClr val="dk1"/>
              </a:buClr>
              <a:buSzPts val="1400"/>
              <a:buNone/>
            </a:pPr>
            <a:r>
              <a:rPr lang="en-US" sz="2000" b="1"/>
              <a:t>Collection:</a:t>
            </a:r>
            <a:endParaRPr sz="2000"/>
          </a:p>
          <a:p>
            <a:pPr marL="457200" lvl="0" indent="-342900" algn="l" rtl="0">
              <a:lnSpc>
                <a:spcPct val="100000"/>
              </a:lnSpc>
              <a:spcBef>
                <a:spcPts val="0"/>
              </a:spcBef>
              <a:spcAft>
                <a:spcPts val="0"/>
              </a:spcAft>
              <a:buSzPts val="1800"/>
              <a:buChar char="●"/>
            </a:pPr>
            <a:r>
              <a:rPr lang="en-US" sz="1800"/>
              <a:t>Solicited value statements from a variety of units across the University. </a:t>
            </a:r>
            <a:endParaRPr sz="1800"/>
          </a:p>
          <a:p>
            <a:pPr marL="457200" lvl="0" indent="-342900" algn="l" rtl="0">
              <a:lnSpc>
                <a:spcPct val="100000"/>
              </a:lnSpc>
              <a:spcBef>
                <a:spcPts val="0"/>
              </a:spcBef>
              <a:spcAft>
                <a:spcPts val="0"/>
              </a:spcAft>
              <a:buSzPts val="1800"/>
              <a:buChar char="●"/>
            </a:pPr>
            <a:r>
              <a:rPr lang="en-US" sz="1800"/>
              <a:t>27 schools, colleges, and other units responded </a:t>
            </a:r>
            <a:endParaRPr sz="1800"/>
          </a:p>
          <a:p>
            <a:pPr marL="914400" lvl="1" indent="-342900" algn="l" rtl="0">
              <a:lnSpc>
                <a:spcPct val="100000"/>
              </a:lnSpc>
              <a:spcBef>
                <a:spcPts val="0"/>
              </a:spcBef>
              <a:spcAft>
                <a:spcPts val="0"/>
              </a:spcAft>
              <a:buSzPts val="1800"/>
              <a:buChar char="○"/>
            </a:pPr>
            <a:r>
              <a:rPr lang="en-US" sz="1800" b="1"/>
              <a:t>23 sent statements</a:t>
            </a:r>
            <a:r>
              <a:rPr lang="en-US" sz="1800"/>
              <a:t>, in different forms and formats</a:t>
            </a:r>
            <a:endParaRPr sz="1800"/>
          </a:p>
          <a:p>
            <a:pPr marL="0" lvl="0" indent="0" algn="l" rtl="0">
              <a:lnSpc>
                <a:spcPct val="100000"/>
              </a:lnSpc>
              <a:spcBef>
                <a:spcPts val="1000"/>
              </a:spcBef>
              <a:spcAft>
                <a:spcPts val="0"/>
              </a:spcAft>
              <a:buClr>
                <a:schemeClr val="dk1"/>
              </a:buClr>
              <a:buSzPts val="1400"/>
              <a:buNone/>
            </a:pPr>
            <a:r>
              <a:rPr lang="en-US" sz="2000" b="1"/>
              <a:t>Analysis:</a:t>
            </a:r>
            <a:endParaRPr sz="2000"/>
          </a:p>
          <a:p>
            <a:pPr marL="0" lvl="0" indent="0" algn="l" rtl="0">
              <a:lnSpc>
                <a:spcPct val="100000"/>
              </a:lnSpc>
              <a:spcBef>
                <a:spcPts val="0"/>
              </a:spcBef>
              <a:spcAft>
                <a:spcPts val="0"/>
              </a:spcAft>
              <a:buClr>
                <a:schemeClr val="dk1"/>
              </a:buClr>
              <a:buSzPts val="1180"/>
              <a:buNone/>
            </a:pPr>
            <a:r>
              <a:rPr lang="en-US" sz="1800"/>
              <a:t>The </a:t>
            </a:r>
            <a:r>
              <a:rPr lang="en-US" sz="1800" b="1"/>
              <a:t>words and frequencies were used to generate word clouds</a:t>
            </a:r>
            <a:r>
              <a:rPr lang="en-US" sz="1800"/>
              <a:t> and other visuals using WordClouds.com, WordArt.com, and Canva.</a:t>
            </a:r>
            <a:endParaRPr sz="1800"/>
          </a:p>
          <a:p>
            <a:pPr marL="285750" lvl="0" indent="-196850" algn="l" rtl="0">
              <a:lnSpc>
                <a:spcPct val="90000"/>
              </a:lnSpc>
              <a:spcBef>
                <a:spcPts val="600"/>
              </a:spcBef>
              <a:spcAft>
                <a:spcPts val="0"/>
              </a:spcAft>
              <a:buClr>
                <a:schemeClr val="dk1"/>
              </a:buClr>
              <a:buSzPts val="1400"/>
              <a:buFont typeface="Arial"/>
              <a:buNone/>
            </a:pP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p:nvPr/>
        </p:nvSpPr>
        <p:spPr>
          <a:xfrm rot="-5400000">
            <a:off x="600075" y="1118507"/>
            <a:ext cx="2500312" cy="2624327"/>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124" name="Google Shape;124;p12"/>
          <p:cNvSpPr txBox="1">
            <a:spLocks noGrp="1"/>
          </p:cNvSpPr>
          <p:nvPr>
            <p:ph type="ctrTitle"/>
          </p:nvPr>
        </p:nvSpPr>
        <p:spPr>
          <a:xfrm>
            <a:off x="771525" y="1475449"/>
            <a:ext cx="1971675" cy="191044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700"/>
              <a:buFont typeface="Calibri"/>
              <a:buNone/>
            </a:pPr>
            <a:r>
              <a:rPr lang="en-US" sz="2700">
                <a:solidFill>
                  <a:srgbClr val="FFFFFF"/>
                </a:solidFill>
                <a:latin typeface="Calibri"/>
                <a:ea typeface="Calibri"/>
                <a:cs typeface="Calibri"/>
                <a:sym typeface="Calibri"/>
              </a:rPr>
              <a:t>Distribution of Top Keywords</a:t>
            </a:r>
            <a:endParaRPr/>
          </a:p>
        </p:txBody>
      </p:sp>
      <p:sp>
        <p:nvSpPr>
          <p:cNvPr id="125" name="Google Shape;125;p12"/>
          <p:cNvSpPr txBox="1"/>
          <p:nvPr/>
        </p:nvSpPr>
        <p:spPr>
          <a:xfrm>
            <a:off x="628650" y="206375"/>
            <a:ext cx="78867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Visualizations of Top Keywords</a:t>
            </a:r>
            <a:endParaRPr sz="1350" b="0" i="0" u="none" strike="noStrike" cap="none">
              <a:solidFill>
                <a:schemeClr val="dk1"/>
              </a:solidFill>
              <a:latin typeface="Calibri"/>
              <a:ea typeface="Calibri"/>
              <a:cs typeface="Calibri"/>
              <a:sym typeface="Calibri"/>
            </a:endParaRPr>
          </a:p>
        </p:txBody>
      </p:sp>
      <p:pic>
        <p:nvPicPr>
          <p:cNvPr id="126" name="Google Shape;126;p12"/>
          <p:cNvPicPr preferRelativeResize="0"/>
          <p:nvPr/>
        </p:nvPicPr>
        <p:blipFill rotWithShape="1">
          <a:blip r:embed="rId3">
            <a:alphaModFix/>
          </a:blip>
          <a:srcRect/>
          <a:stretch/>
        </p:blipFill>
        <p:spPr>
          <a:xfrm>
            <a:off x="3305169" y="852487"/>
            <a:ext cx="5210175" cy="3743325"/>
          </a:xfrm>
          <a:prstGeom prst="rect">
            <a:avLst/>
          </a:prstGeom>
          <a:noFill/>
          <a:ln>
            <a:noFill/>
          </a:ln>
        </p:spPr>
      </p:pic>
    </p:spTree>
  </p:cSld>
  <p:clrMapOvr>
    <a:masterClrMapping/>
  </p:clrMapOvr>
</p:sld>
</file>

<file path=ppt/theme/theme1.xml><?xml version="1.0" encoding="utf-8"?>
<a:theme xmlns:a="http://schemas.openxmlformats.org/drawingml/2006/main" name="Title Slid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 6">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On-screen Show (16:9)</PresentationFormat>
  <Paragraphs>108</Paragraphs>
  <Slides>14</Slides>
  <Notes>14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Avenir</vt:lpstr>
      <vt:lpstr>Calibri</vt:lpstr>
      <vt:lpstr>Title Slide 5</vt:lpstr>
      <vt:lpstr>Content Slide 1</vt:lpstr>
      <vt:lpstr>Content Slide 3</vt:lpstr>
      <vt:lpstr>Title Slide 6</vt:lpstr>
      <vt:lpstr>Culture Change:  Values Identification</vt:lpstr>
      <vt:lpstr>Harmful Events</vt:lpstr>
      <vt:lpstr>Aspiration &amp; Challenges</vt:lpstr>
      <vt:lpstr>PowerPoint Presentation</vt:lpstr>
      <vt:lpstr>Values are Foundational</vt:lpstr>
      <vt:lpstr>https://culturejourney.umich.edu/ </vt:lpstr>
      <vt:lpstr>PHASE 1: Assess Current State &amp; Plan  (May 2021 - October 2021)  </vt:lpstr>
      <vt:lpstr>Process Summary - Institute of Social Research</vt:lpstr>
      <vt:lpstr>Distribution of Top Keywords</vt:lpstr>
      <vt:lpstr>PowerPoint Presentation</vt:lpstr>
      <vt:lpstr>PHASE 2: Gather &amp; Analyze Evidence   (October 2021 – April 2022)  </vt:lpstr>
      <vt:lpstr>Engagement opportunities:  </vt:lpstr>
      <vt:lpstr>PHASE 3: Recommendations  (April 2022 – May 2022) </vt:lpstr>
      <vt:lpstr>Questions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Change:  Values Identification</dc:title>
  <dc:creator>Microsoft Office User</dc:creator>
  <cp:lastModifiedBy>Wiener, Sara</cp:lastModifiedBy>
  <cp:revision>1</cp:revision>
  <dcterms:created xsi:type="dcterms:W3CDTF">2017-05-23T17:12:40Z</dcterms:created>
  <dcterms:modified xsi:type="dcterms:W3CDTF">2021-12-21T20:27:57Z</dcterms:modified>
</cp:coreProperties>
</file>